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1"/>
  </p:notesMasterIdLst>
  <p:sldIdLst>
    <p:sldId id="256" r:id="rId2"/>
    <p:sldId id="257" r:id="rId3"/>
    <p:sldId id="258" r:id="rId4"/>
    <p:sldId id="259" r:id="rId5"/>
    <p:sldId id="260" r:id="rId6"/>
    <p:sldId id="267" r:id="rId7"/>
    <p:sldId id="268" r:id="rId8"/>
    <p:sldId id="262" r:id="rId9"/>
    <p:sldId id="269" r:id="rId10"/>
    <p:sldId id="263" r:id="rId11"/>
    <p:sldId id="270" r:id="rId12"/>
    <p:sldId id="264" r:id="rId13"/>
    <p:sldId id="271" r:id="rId14"/>
    <p:sldId id="265" r:id="rId15"/>
    <p:sldId id="272" r:id="rId16"/>
    <p:sldId id="266" r:id="rId17"/>
    <p:sldId id="273" r:id="rId18"/>
    <p:sldId id="274" r:id="rId19"/>
    <p:sldId id="275"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3" autoAdjust="0"/>
    <p:restoredTop sz="86940" autoAdjust="0"/>
  </p:normalViewPr>
  <p:slideViewPr>
    <p:cSldViewPr>
      <p:cViewPr>
        <p:scale>
          <a:sx n="119" d="100"/>
          <a:sy n="119" d="100"/>
        </p:scale>
        <p:origin x="-800" y="27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notesMaster" Target="notesMasters/notesMaster1.xml"/><Relationship Id="rId22" Type="http://schemas.openxmlformats.org/officeDocument/2006/relationships/printerSettings" Target="printerSettings/printerSettings1.bin"/><Relationship Id="rId23" Type="http://schemas.openxmlformats.org/officeDocument/2006/relationships/presProps" Target="presProps.xml"/><Relationship Id="rId24" Type="http://schemas.openxmlformats.org/officeDocument/2006/relationships/viewProps" Target="viewProps.xml"/><Relationship Id="rId25" Type="http://schemas.openxmlformats.org/officeDocument/2006/relationships/theme" Target="theme/theme1.xml"/><Relationship Id="rId26"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B8636F2-0E88-9F4E-BE11-1602CCB821C6}" type="datetimeFigureOut">
              <a:rPr lang="en-US" smtClean="0"/>
              <a:t>9/22/14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A9436A8-297E-EA4A-A8E6-AAE3CFAD83B7}" type="slidenum">
              <a:rPr lang="en-US" smtClean="0"/>
              <a:t>‹#›</a:t>
            </a:fld>
            <a:endParaRPr lang="en-US"/>
          </a:p>
        </p:txBody>
      </p:sp>
    </p:spTree>
    <p:extLst>
      <p:ext uri="{BB962C8B-B14F-4D97-AF65-F5344CB8AC3E}">
        <p14:creationId xmlns:p14="http://schemas.microsoft.com/office/powerpoint/2010/main" val="7795031"/>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Dr. Eddy studies how teams interact and qualities</a:t>
            </a:r>
            <a:r>
              <a:rPr lang="en-US" baseline="0" dirty="0" smtClean="0"/>
              <a:t> that successful groups display.  Typical group evaluations do not hit on the specific group behaviors that are vital to a team’s success.  Dr. Eddy has an understanding of the qualities that successful groups have and believes that this software will allow teams to operate more cohesively and ultimately more productively.  By giving teammate feedback halfway through the project, team members are granted the ability to alter the way they interact with their team, in order to produce a better end result.</a:t>
            </a:r>
            <a:endParaRPr lang="en-US" dirty="0"/>
          </a:p>
        </p:txBody>
      </p:sp>
      <p:sp>
        <p:nvSpPr>
          <p:cNvPr id="4" name="Slide Number Placeholder 3"/>
          <p:cNvSpPr>
            <a:spLocks noGrp="1"/>
          </p:cNvSpPr>
          <p:nvPr>
            <p:ph type="sldNum" sz="quarter" idx="10"/>
          </p:nvPr>
        </p:nvSpPr>
        <p:spPr/>
        <p:txBody>
          <a:bodyPr/>
          <a:lstStyle/>
          <a:p>
            <a:fld id="{FA9436A8-297E-EA4A-A8E6-AAE3CFAD83B7}" type="slidenum">
              <a:rPr lang="en-US" smtClean="0"/>
              <a:t>6</a:t>
            </a:fld>
            <a:endParaRPr lang="en-US"/>
          </a:p>
        </p:txBody>
      </p:sp>
    </p:spTree>
    <p:extLst>
      <p:ext uri="{BB962C8B-B14F-4D97-AF65-F5344CB8AC3E}">
        <p14:creationId xmlns:p14="http://schemas.microsoft.com/office/powerpoint/2010/main" val="20761306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Dr. Eddy would like the</a:t>
            </a:r>
            <a:r>
              <a:rPr lang="en-US" baseline="0" dirty="0" smtClean="0"/>
              <a:t> software to be stress free and easy to access.  Teammate Evaluation will allow students convenient access to the site and will not be time consuming.  It will allow students to produce anonymous evaluations, which will encourage honest answers.  Teammate Evaluation will also allow the administrator a full view of their student’s progress, giving them a comprehensive view of the team dynamic.  Ultimately this provides students with a better team experience, and gives them liberty to adjust their work ethic throughout the project in order to obtain a better participation grade.</a:t>
            </a:r>
            <a:endParaRPr lang="en-US" dirty="0"/>
          </a:p>
        </p:txBody>
      </p:sp>
      <p:sp>
        <p:nvSpPr>
          <p:cNvPr id="4" name="Slide Number Placeholder 3"/>
          <p:cNvSpPr>
            <a:spLocks noGrp="1"/>
          </p:cNvSpPr>
          <p:nvPr>
            <p:ph type="sldNum" sz="quarter" idx="10"/>
          </p:nvPr>
        </p:nvSpPr>
        <p:spPr/>
        <p:txBody>
          <a:bodyPr/>
          <a:lstStyle/>
          <a:p>
            <a:fld id="{FA9436A8-297E-EA4A-A8E6-AAE3CFAD83B7}" type="slidenum">
              <a:rPr lang="en-US" smtClean="0"/>
              <a:t>7</a:t>
            </a:fld>
            <a:endParaRPr lang="en-US"/>
          </a:p>
        </p:txBody>
      </p:sp>
    </p:spTree>
    <p:extLst>
      <p:ext uri="{BB962C8B-B14F-4D97-AF65-F5344CB8AC3E}">
        <p14:creationId xmlns:p14="http://schemas.microsoft.com/office/powerpoint/2010/main" val="31612224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To</a:t>
            </a:r>
            <a:r>
              <a:rPr lang="en-US" baseline="0" dirty="0" smtClean="0"/>
              <a:t> reiterate a few of the highlights of the software, Teammate Evaluation will be an easily accessible website.  It will provide student the opportunity to utilize the evaluations without the constraint of obtaining a new username and password.  The administrator will be able to toggle between administrator view, where they can alter the teams, view individual evaluations, etc. and student view where they can use the site as a student.  Another goal of the software is to give administrators the ability to email the Team Evaluation link to their students, and have them access it through their email accounts.  As the students complete the evaluations, participation grades will be generated and updated on Blackboard.</a:t>
            </a:r>
            <a:endParaRPr lang="en-US" dirty="0"/>
          </a:p>
        </p:txBody>
      </p:sp>
      <p:sp>
        <p:nvSpPr>
          <p:cNvPr id="4" name="Slide Number Placeholder 3"/>
          <p:cNvSpPr>
            <a:spLocks noGrp="1"/>
          </p:cNvSpPr>
          <p:nvPr>
            <p:ph type="sldNum" sz="quarter" idx="10"/>
          </p:nvPr>
        </p:nvSpPr>
        <p:spPr/>
        <p:txBody>
          <a:bodyPr/>
          <a:lstStyle/>
          <a:p>
            <a:fld id="{FA9436A8-297E-EA4A-A8E6-AAE3CFAD83B7}" type="slidenum">
              <a:rPr lang="en-US" smtClean="0"/>
              <a:t>9</a:t>
            </a:fld>
            <a:endParaRPr lang="en-US"/>
          </a:p>
        </p:txBody>
      </p:sp>
    </p:spTree>
    <p:extLst>
      <p:ext uri="{BB962C8B-B14F-4D97-AF65-F5344CB8AC3E}">
        <p14:creationId xmlns:p14="http://schemas.microsoft.com/office/powerpoint/2010/main" val="42941136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Dr.</a:t>
            </a:r>
            <a:r>
              <a:rPr lang="en-US" baseline="0" dirty="0" smtClean="0"/>
              <a:t> Eddy has high hopes for the software in terms of accessibility goals.  However we have encountered some blocks regarding alternative software, such as Blackboard.  We do not believe that we have access to update Blackboard with Team Evaluation grades.  In order to remediate these constraints, we must meet with IT and discuss our jurisdiction with accessing Blackboard.  Another constraint resides with the student login.  Dr. Eddy wants the site to be easily accessible, where students do not have to create new user accounts.  However, if the links to the Evaluation are distributed through a chain email, we need a way to denote which students are completing the evaluations. Thus, we will discuss an alternative method for keeping track of student progress.  Lastly, students will be accessing this site from mobile devices, thus we need to design our software to account for this constraint.</a:t>
            </a:r>
            <a:endParaRPr lang="en-US" dirty="0"/>
          </a:p>
        </p:txBody>
      </p:sp>
      <p:sp>
        <p:nvSpPr>
          <p:cNvPr id="4" name="Slide Number Placeholder 3"/>
          <p:cNvSpPr>
            <a:spLocks noGrp="1"/>
          </p:cNvSpPr>
          <p:nvPr>
            <p:ph type="sldNum" sz="quarter" idx="10"/>
          </p:nvPr>
        </p:nvSpPr>
        <p:spPr/>
        <p:txBody>
          <a:bodyPr/>
          <a:lstStyle/>
          <a:p>
            <a:fld id="{FA9436A8-297E-EA4A-A8E6-AAE3CFAD83B7}" type="slidenum">
              <a:rPr lang="en-US" smtClean="0"/>
              <a:t>11</a:t>
            </a:fld>
            <a:endParaRPr lang="en-US"/>
          </a:p>
        </p:txBody>
      </p:sp>
    </p:spTree>
    <p:extLst>
      <p:ext uri="{BB962C8B-B14F-4D97-AF65-F5344CB8AC3E}">
        <p14:creationId xmlns:p14="http://schemas.microsoft.com/office/powerpoint/2010/main" val="20512653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Primarily</a:t>
            </a:r>
            <a:r>
              <a:rPr lang="en-US" baseline="0" dirty="0" smtClean="0"/>
              <a:t> our information is coming from Dr. Eddy.  We will be testing our software on a multitude of different web browsers, to ensure consistency.  We will also be testing on both a Mac and a Windows PC, as well as a mobile device.  Oracle SQL will provide us the database we need to query our data.</a:t>
            </a:r>
            <a:endParaRPr lang="en-US" dirty="0"/>
          </a:p>
        </p:txBody>
      </p:sp>
      <p:sp>
        <p:nvSpPr>
          <p:cNvPr id="4" name="Slide Number Placeholder 3"/>
          <p:cNvSpPr>
            <a:spLocks noGrp="1"/>
          </p:cNvSpPr>
          <p:nvPr>
            <p:ph type="sldNum" sz="quarter" idx="10"/>
          </p:nvPr>
        </p:nvSpPr>
        <p:spPr/>
        <p:txBody>
          <a:bodyPr/>
          <a:lstStyle/>
          <a:p>
            <a:fld id="{FA9436A8-297E-EA4A-A8E6-AAE3CFAD83B7}" type="slidenum">
              <a:rPr lang="en-US" smtClean="0"/>
              <a:t>13</a:t>
            </a:fld>
            <a:endParaRPr lang="en-US"/>
          </a:p>
        </p:txBody>
      </p:sp>
    </p:spTree>
    <p:extLst>
      <p:ext uri="{BB962C8B-B14F-4D97-AF65-F5344CB8AC3E}">
        <p14:creationId xmlns:p14="http://schemas.microsoft.com/office/powerpoint/2010/main" val="14565909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 chose to use the agile method, because</a:t>
            </a:r>
            <a:r>
              <a:rPr lang="en-US" baseline="0" dirty="0" smtClean="0"/>
              <a:t> it gives us the liberty to develop on the prototype, test, and make amendments throughout the entire software project.  The waterfall method did not allow us to test, fix bugs, and test again.  The ability to alter our course of action gives us the freedom to make mistakes.</a:t>
            </a:r>
            <a:endParaRPr lang="en-US" dirty="0"/>
          </a:p>
        </p:txBody>
      </p:sp>
      <p:sp>
        <p:nvSpPr>
          <p:cNvPr id="4" name="Slide Number Placeholder 3"/>
          <p:cNvSpPr>
            <a:spLocks noGrp="1"/>
          </p:cNvSpPr>
          <p:nvPr>
            <p:ph type="sldNum" sz="quarter" idx="10"/>
          </p:nvPr>
        </p:nvSpPr>
        <p:spPr/>
        <p:txBody>
          <a:bodyPr/>
          <a:lstStyle/>
          <a:p>
            <a:fld id="{FA9436A8-297E-EA4A-A8E6-AAE3CFAD83B7}" type="slidenum">
              <a:rPr lang="en-US" smtClean="0"/>
              <a:t>15</a:t>
            </a:fld>
            <a:endParaRPr lang="en-US"/>
          </a:p>
        </p:txBody>
      </p:sp>
    </p:spTree>
    <p:extLst>
      <p:ext uri="{BB962C8B-B14F-4D97-AF65-F5344CB8AC3E}">
        <p14:creationId xmlns:p14="http://schemas.microsoft.com/office/powerpoint/2010/main" val="46674793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fall semester is primarily planning.  We have</a:t>
            </a:r>
            <a:r>
              <a:rPr lang="en-US" baseline="0" dirty="0" smtClean="0"/>
              <a:t> established weekly team meeting do divide up the work.  We also have bi-weekly client meetings to ensure that our software will meet the requirements Dr. Eddy desires.</a:t>
            </a:r>
            <a:endParaRPr lang="en-US" dirty="0"/>
          </a:p>
        </p:txBody>
      </p:sp>
      <p:sp>
        <p:nvSpPr>
          <p:cNvPr id="4" name="Slide Number Placeholder 3"/>
          <p:cNvSpPr>
            <a:spLocks noGrp="1"/>
          </p:cNvSpPr>
          <p:nvPr>
            <p:ph type="sldNum" sz="quarter" idx="10"/>
          </p:nvPr>
        </p:nvSpPr>
        <p:spPr/>
        <p:txBody>
          <a:bodyPr/>
          <a:lstStyle/>
          <a:p>
            <a:fld id="{FA9436A8-297E-EA4A-A8E6-AAE3CFAD83B7}" type="slidenum">
              <a:rPr lang="en-US" smtClean="0"/>
              <a:t>17</a:t>
            </a:fld>
            <a:endParaRPr lang="en-US"/>
          </a:p>
        </p:txBody>
      </p:sp>
    </p:spTree>
    <p:extLst>
      <p:ext uri="{BB962C8B-B14F-4D97-AF65-F5344CB8AC3E}">
        <p14:creationId xmlns:p14="http://schemas.microsoft.com/office/powerpoint/2010/main" val="88372030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Gantt</a:t>
            </a:r>
            <a:r>
              <a:rPr lang="en-US" baseline="0" dirty="0" smtClean="0"/>
              <a:t> chart diagram displays the timeline for our project due dates.  The overall software plan is broken down into specific components which will be completed at specific points in time throughout the fall semester.  As the milestones are achieved, the Gantt chart will be updated.</a:t>
            </a:r>
            <a:endParaRPr lang="en-US" dirty="0"/>
          </a:p>
        </p:txBody>
      </p:sp>
      <p:sp>
        <p:nvSpPr>
          <p:cNvPr id="4" name="Slide Number Placeholder 3"/>
          <p:cNvSpPr>
            <a:spLocks noGrp="1"/>
          </p:cNvSpPr>
          <p:nvPr>
            <p:ph type="sldNum" sz="quarter" idx="10"/>
          </p:nvPr>
        </p:nvSpPr>
        <p:spPr/>
        <p:txBody>
          <a:bodyPr/>
          <a:lstStyle/>
          <a:p>
            <a:fld id="{FA9436A8-297E-EA4A-A8E6-AAE3CFAD83B7}" type="slidenum">
              <a:rPr lang="en-US" smtClean="0"/>
              <a:t>18</a:t>
            </a:fld>
            <a:endParaRPr lang="en-US"/>
          </a:p>
        </p:txBody>
      </p:sp>
    </p:spTree>
    <p:extLst>
      <p:ext uri="{BB962C8B-B14F-4D97-AF65-F5344CB8AC3E}">
        <p14:creationId xmlns:p14="http://schemas.microsoft.com/office/powerpoint/2010/main" val="15198871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Isosceles Triangle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540544" y="776288"/>
            <a:ext cx="8062912" cy="1470025"/>
          </a:xfrm>
        </p:spPr>
        <p:txBody>
          <a:bodyPr anchor="b">
            <a:normAutofit/>
          </a:bodyPr>
          <a:lstStyle>
            <a:lvl1pPr algn="r">
              <a:defRPr sz="4400"/>
            </a:lvl1pPr>
          </a:lstStyle>
          <a:p>
            <a:r>
              <a:rPr kumimoji="0" lang="en-US" smtClean="0"/>
              <a:t>Click to edit Master title style</a:t>
            </a:r>
            <a:endParaRPr kumimoji="0" lang="en-US"/>
          </a:p>
        </p:txBody>
      </p:sp>
      <p:sp>
        <p:nvSpPr>
          <p:cNvPr id="9" name="Subtitle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1371600" y="6012656"/>
            <a:ext cx="5791200" cy="365125"/>
          </a:xfrm>
        </p:spPr>
        <p:txBody>
          <a:bodyPr tIns="0" bIns="0" anchor="t"/>
          <a:lstStyle>
            <a:lvl1pPr algn="r">
              <a:defRPr sz="1000"/>
            </a:lvl1pPr>
          </a:lstStyle>
          <a:p>
            <a:fld id="{BD314C74-C6DA-40BA-AA38-49993AFDD7DD}" type="datetimeFigureOut">
              <a:rPr lang="en-US" smtClean="0"/>
              <a:t>9/22/14</a:t>
            </a:fld>
            <a:endParaRPr lang="en-US"/>
          </a:p>
        </p:txBody>
      </p:sp>
      <p:sp>
        <p:nvSpPr>
          <p:cNvPr id="17" name="Footer Placeholder 16"/>
          <p:cNvSpPr>
            <a:spLocks noGrp="1"/>
          </p:cNvSpPr>
          <p:nvPr>
            <p:ph type="ftr" sz="quarter" idx="11"/>
          </p:nvPr>
        </p:nvSpPr>
        <p:spPr>
          <a:xfrm>
            <a:off x="1371600" y="5650704"/>
            <a:ext cx="5791200" cy="365125"/>
          </a:xfrm>
        </p:spPr>
        <p:txBody>
          <a:bodyPr tIns="0" bIns="0" anchor="b"/>
          <a:lstStyle>
            <a:lvl1pPr algn="r">
              <a:defRPr sz="1100"/>
            </a:lvl1pPr>
          </a:lstStyle>
          <a:p>
            <a:endParaRPr lang="en-US"/>
          </a:p>
        </p:txBody>
      </p:sp>
      <p:sp>
        <p:nvSpPr>
          <p:cNvPr id="29" name="Slide Number Placeholder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770262C8-E84E-4D61-9D7C-C7CF9A1CD1BC}"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D314C74-C6DA-40BA-AA38-49993AFDD7DD}" type="datetimeFigureOut">
              <a:rPr lang="en-US" smtClean="0"/>
              <a:t>9/22/14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0262C8-E84E-4D61-9D7C-C7CF9A1CD1BC}"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381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81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D314C74-C6DA-40BA-AA38-49993AFDD7DD}" type="datetimeFigureOut">
              <a:rPr lang="en-US" smtClean="0"/>
              <a:t>9/22/14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0262C8-E84E-4D61-9D7C-C7CF9A1CD1BC}"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1399032"/>
          </a:xfrm>
        </p:spPr>
        <p:txBody>
          <a:bodyPr/>
          <a:lstStyle/>
          <a:p>
            <a:r>
              <a:rPr kumimoji="0" lang="en-US" smtClean="0"/>
              <a:t>Click to edit Master title style</a:t>
            </a:r>
            <a:endParaRPr kumimoji="0" lang="en-US"/>
          </a:p>
        </p:txBody>
      </p:sp>
      <p:sp>
        <p:nvSpPr>
          <p:cNvPr id="3" name="Content Placeholder 2"/>
          <p:cNvSpPr>
            <a:spLocks noGrp="1"/>
          </p:cNvSpPr>
          <p:nvPr>
            <p:ph idx="1"/>
          </p:nvPr>
        </p:nvSpPr>
        <p:spPr>
          <a:xfrm>
            <a:off x="457200" y="1882808"/>
            <a:ext cx="8229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791456" y="6480048"/>
            <a:ext cx="2133600" cy="301752"/>
          </a:xfrm>
        </p:spPr>
        <p:txBody>
          <a:bodyPr/>
          <a:lstStyle/>
          <a:p>
            <a:fld id="{BD314C74-C6DA-40BA-AA38-49993AFDD7DD}" type="datetimeFigureOut">
              <a:rPr lang="en-US" smtClean="0"/>
              <a:t>9/22/14</a:t>
            </a:fld>
            <a:endParaRPr lang="en-US"/>
          </a:p>
        </p:txBody>
      </p:sp>
      <p:sp>
        <p:nvSpPr>
          <p:cNvPr id="5" name="Footer Placeholder 4"/>
          <p:cNvSpPr>
            <a:spLocks noGrp="1"/>
          </p:cNvSpPr>
          <p:nvPr>
            <p:ph type="ftr" sz="quarter" idx="11"/>
          </p:nvPr>
        </p:nvSpPr>
        <p:spPr>
          <a:xfrm>
            <a:off x="457200" y="6480969"/>
            <a:ext cx="4260056" cy="300831"/>
          </a:xfrm>
        </p:spPr>
        <p:txBody>
          <a:bodyPr/>
          <a:lstStyle/>
          <a:p>
            <a:endParaRPr lang="en-US"/>
          </a:p>
        </p:txBody>
      </p:sp>
      <p:sp>
        <p:nvSpPr>
          <p:cNvPr id="6" name="Slide Number Placeholder 5"/>
          <p:cNvSpPr>
            <a:spLocks noGrp="1"/>
          </p:cNvSpPr>
          <p:nvPr>
            <p:ph type="sldNum" sz="quarter" idx="12"/>
          </p:nvPr>
        </p:nvSpPr>
        <p:spPr/>
        <p:txBody>
          <a:bodyPr/>
          <a:lstStyle/>
          <a:p>
            <a:fld id="{770262C8-E84E-4D61-9D7C-C7CF9A1CD1BC}"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1"/>
      </p:bgRef>
    </p:bg>
    <p:spTree>
      <p:nvGrpSpPr>
        <p:cNvPr id="1" name=""/>
        <p:cNvGrpSpPr/>
        <p:nvPr/>
      </p:nvGrpSpPr>
      <p:grpSpPr>
        <a:xfrm>
          <a:off x="0" y="0"/>
          <a:ext cx="0" cy="0"/>
          <a:chOff x="0" y="0"/>
          <a:chExt cx="0" cy="0"/>
        </a:xfrm>
      </p:grpSpPr>
      <p:sp>
        <p:nvSpPr>
          <p:cNvPr id="9" name="Right Triangle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Isosceles Triangle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Date Placeholder 3"/>
          <p:cNvSpPr>
            <a:spLocks noGrp="1"/>
          </p:cNvSpPr>
          <p:nvPr>
            <p:ph type="dt" sz="half" idx="10"/>
          </p:nvPr>
        </p:nvSpPr>
        <p:spPr>
          <a:xfrm>
            <a:off x="6955632" y="6477000"/>
            <a:ext cx="2133600" cy="304800"/>
          </a:xfrm>
        </p:spPr>
        <p:txBody>
          <a:bodyPr/>
          <a:lstStyle/>
          <a:p>
            <a:fld id="{BD314C74-C6DA-40BA-AA38-49993AFDD7DD}" type="datetimeFigureOut">
              <a:rPr lang="en-US" smtClean="0"/>
              <a:t>9/22/14</a:t>
            </a:fld>
            <a:endParaRPr lang="en-US"/>
          </a:p>
        </p:txBody>
      </p:sp>
      <p:sp>
        <p:nvSpPr>
          <p:cNvPr id="5" name="Footer Placeholder 4"/>
          <p:cNvSpPr>
            <a:spLocks noGrp="1"/>
          </p:cNvSpPr>
          <p:nvPr>
            <p:ph type="ftr" sz="quarter" idx="11"/>
          </p:nvPr>
        </p:nvSpPr>
        <p:spPr>
          <a:xfrm>
            <a:off x="2619376" y="6480969"/>
            <a:ext cx="4260056" cy="300831"/>
          </a:xfrm>
        </p:spPr>
        <p:txBody>
          <a:bodyPr/>
          <a:lstStyle/>
          <a:p>
            <a:endParaRPr lang="en-US"/>
          </a:p>
        </p:txBody>
      </p:sp>
      <p:sp>
        <p:nvSpPr>
          <p:cNvPr id="6" name="Slide Number Placeholder 5"/>
          <p:cNvSpPr>
            <a:spLocks noGrp="1"/>
          </p:cNvSpPr>
          <p:nvPr>
            <p:ph type="sldNum" sz="quarter" idx="12"/>
          </p:nvPr>
        </p:nvSpPr>
        <p:spPr>
          <a:xfrm>
            <a:off x="8451056" y="809624"/>
            <a:ext cx="502920" cy="300831"/>
          </a:xfrm>
        </p:spPr>
        <p:txBody>
          <a:bodyPr/>
          <a:lstStyle/>
          <a:p>
            <a:fld id="{770262C8-E84E-4D61-9D7C-C7CF9A1CD1BC}" type="slidenum">
              <a:rPr lang="en-US" smtClean="0"/>
              <a:t>‹#›</a:t>
            </a:fld>
            <a:endParaRPr lang="en-US"/>
          </a:p>
        </p:txBody>
      </p:sp>
      <p:cxnSp>
        <p:nvCxnSpPr>
          <p:cNvPr id="11" name="Straight Connector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lgn="l">
              <a:defRPr/>
            </a:lvl1p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4791456" y="6480969"/>
            <a:ext cx="2133600" cy="301752"/>
          </a:xfrm>
        </p:spPr>
        <p:txBody>
          <a:bodyPr/>
          <a:lstStyle/>
          <a:p>
            <a:fld id="{BD314C74-C6DA-40BA-AA38-49993AFDD7DD}" type="datetimeFigureOut">
              <a:rPr lang="en-US" smtClean="0"/>
              <a:t>9/22/14</a:t>
            </a:fld>
            <a:endParaRPr lang="en-US"/>
          </a:p>
        </p:txBody>
      </p:sp>
      <p:sp>
        <p:nvSpPr>
          <p:cNvPr id="6" name="Footer Placeholder 5"/>
          <p:cNvSpPr>
            <a:spLocks noGrp="1"/>
          </p:cNvSpPr>
          <p:nvPr>
            <p:ph type="ftr" sz="quarter" idx="11"/>
          </p:nvPr>
        </p:nvSpPr>
        <p:spPr>
          <a:xfrm>
            <a:off x="457200" y="6480969"/>
            <a:ext cx="4260056" cy="301752"/>
          </a:xfrm>
        </p:spPr>
        <p:txBody>
          <a:bodyPr/>
          <a:lstStyle/>
          <a:p>
            <a:endParaRPr lang="en-US"/>
          </a:p>
        </p:txBody>
      </p:sp>
      <p:sp>
        <p:nvSpPr>
          <p:cNvPr id="7" name="Slide Number Placeholder 6"/>
          <p:cNvSpPr>
            <a:spLocks noGrp="1"/>
          </p:cNvSpPr>
          <p:nvPr>
            <p:ph type="sldNum" sz="quarter" idx="12"/>
          </p:nvPr>
        </p:nvSpPr>
        <p:spPr>
          <a:xfrm>
            <a:off x="7589520" y="6480969"/>
            <a:ext cx="502920" cy="301752"/>
          </a:xfrm>
        </p:spPr>
        <p:txBody>
          <a:bodyPr/>
          <a:lstStyle/>
          <a:p>
            <a:fld id="{770262C8-E84E-4D61-9D7C-C7CF9A1CD1BC}"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a:xfrm>
            <a:off x="4791456" y="6480969"/>
            <a:ext cx="2130552" cy="301752"/>
          </a:xfrm>
        </p:spPr>
        <p:txBody>
          <a:bodyPr/>
          <a:lstStyle/>
          <a:p>
            <a:fld id="{BD314C74-C6DA-40BA-AA38-49993AFDD7DD}" type="datetimeFigureOut">
              <a:rPr lang="en-US" smtClean="0"/>
              <a:t>9/22/14</a:t>
            </a:fld>
            <a:endParaRPr lang="en-US"/>
          </a:p>
        </p:txBody>
      </p:sp>
      <p:sp>
        <p:nvSpPr>
          <p:cNvPr id="8" name="Footer Placeholder 7"/>
          <p:cNvSpPr>
            <a:spLocks noGrp="1"/>
          </p:cNvSpPr>
          <p:nvPr>
            <p:ph type="ftr" sz="quarter" idx="11"/>
          </p:nvPr>
        </p:nvSpPr>
        <p:spPr>
          <a:xfrm>
            <a:off x="457200" y="6480969"/>
            <a:ext cx="4261104" cy="301752"/>
          </a:xfrm>
        </p:spPr>
        <p:txBody>
          <a:bodyPr/>
          <a:lstStyle/>
          <a:p>
            <a:endParaRPr lang="en-US"/>
          </a:p>
        </p:txBody>
      </p:sp>
      <p:sp>
        <p:nvSpPr>
          <p:cNvPr id="9" name="Slide Number Placeholder 8"/>
          <p:cNvSpPr>
            <a:spLocks noGrp="1"/>
          </p:cNvSpPr>
          <p:nvPr>
            <p:ph type="sldNum" sz="quarter" idx="12"/>
          </p:nvPr>
        </p:nvSpPr>
        <p:spPr>
          <a:xfrm>
            <a:off x="7589520" y="6483096"/>
            <a:ext cx="502920" cy="301752"/>
          </a:xfrm>
        </p:spPr>
        <p:txBody>
          <a:bodyPr/>
          <a:lstStyle>
            <a:lvl1pPr algn="ctr">
              <a:defRPr/>
            </a:lvl1pPr>
          </a:lstStyle>
          <a:p>
            <a:fld id="{770262C8-E84E-4D61-9D7C-C7CF9A1CD1BC}"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0"/>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BD314C74-C6DA-40BA-AA38-49993AFDD7DD}" type="datetimeFigureOut">
              <a:rPr lang="en-US" smtClean="0"/>
              <a:t>9/22/14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70262C8-E84E-4D61-9D7C-C7CF9A1CD1BC}"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791456" y="6480969"/>
            <a:ext cx="2133600" cy="301752"/>
          </a:xfrm>
        </p:spPr>
        <p:txBody>
          <a:bodyPr/>
          <a:lstStyle/>
          <a:p>
            <a:fld id="{BD314C74-C6DA-40BA-AA38-49993AFDD7DD}" type="datetimeFigureOut">
              <a:rPr lang="en-US" smtClean="0"/>
              <a:t>9/22/14</a:t>
            </a:fld>
            <a:endParaRPr lang="en-US"/>
          </a:p>
        </p:txBody>
      </p:sp>
      <p:sp>
        <p:nvSpPr>
          <p:cNvPr id="3" name="Footer Placeholder 2"/>
          <p:cNvSpPr>
            <a:spLocks noGrp="1"/>
          </p:cNvSpPr>
          <p:nvPr>
            <p:ph type="ftr" sz="quarter" idx="11"/>
          </p:nvPr>
        </p:nvSpPr>
        <p:spPr>
          <a:xfrm>
            <a:off x="457200" y="6481890"/>
            <a:ext cx="4260056" cy="300831"/>
          </a:xfrm>
        </p:spPr>
        <p:txBody>
          <a:bodyPr/>
          <a:lstStyle/>
          <a:p>
            <a:endParaRPr lang="en-US"/>
          </a:p>
        </p:txBody>
      </p:sp>
      <p:sp>
        <p:nvSpPr>
          <p:cNvPr id="4" name="Slide Number Placeholder 3"/>
          <p:cNvSpPr>
            <a:spLocks noGrp="1"/>
          </p:cNvSpPr>
          <p:nvPr>
            <p:ph type="sldNum" sz="quarter" idx="12"/>
          </p:nvPr>
        </p:nvSpPr>
        <p:spPr>
          <a:xfrm>
            <a:off x="7589520" y="6480969"/>
            <a:ext cx="502920" cy="301752"/>
          </a:xfrm>
        </p:spPr>
        <p:txBody>
          <a:bodyPr/>
          <a:lstStyle/>
          <a:p>
            <a:fld id="{770262C8-E84E-4D61-9D7C-C7CF9A1CD1BC}"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278976" y="6556248"/>
            <a:ext cx="2133600" cy="301752"/>
          </a:xfrm>
        </p:spPr>
        <p:txBody>
          <a:bodyPr/>
          <a:lstStyle>
            <a:lvl1pPr>
              <a:defRPr sz="900"/>
            </a:lvl1pPr>
          </a:lstStyle>
          <a:p>
            <a:fld id="{BD314C74-C6DA-40BA-AA38-49993AFDD7DD}" type="datetimeFigureOut">
              <a:rPr lang="en-US" smtClean="0"/>
              <a:t>9/22/14</a:t>
            </a:fld>
            <a:endParaRPr lang="en-US"/>
          </a:p>
        </p:txBody>
      </p:sp>
      <p:sp>
        <p:nvSpPr>
          <p:cNvPr id="6" name="Footer Placeholder 5"/>
          <p:cNvSpPr>
            <a:spLocks noGrp="1"/>
          </p:cNvSpPr>
          <p:nvPr>
            <p:ph type="ftr" sz="quarter" idx="11"/>
          </p:nvPr>
        </p:nvSpPr>
        <p:spPr>
          <a:xfrm>
            <a:off x="1135856" y="6556248"/>
            <a:ext cx="5143120" cy="301752"/>
          </a:xfrm>
        </p:spPr>
        <p:txBody>
          <a:bodyPr/>
          <a:lstStyle>
            <a:lvl1pPr>
              <a:defRPr sz="900"/>
            </a:lvl1pPr>
          </a:lstStyle>
          <a:p>
            <a:endParaRPr lang="en-US"/>
          </a:p>
        </p:txBody>
      </p:sp>
      <p:sp>
        <p:nvSpPr>
          <p:cNvPr id="7" name="Slide Number Placeholder 6"/>
          <p:cNvSpPr>
            <a:spLocks noGrp="1"/>
          </p:cNvSpPr>
          <p:nvPr>
            <p:ph type="sldNum" sz="quarter" idx="12"/>
          </p:nvPr>
        </p:nvSpPr>
        <p:spPr>
          <a:xfrm>
            <a:off x="8410576" y="6556248"/>
            <a:ext cx="502920" cy="301752"/>
          </a:xfrm>
        </p:spPr>
        <p:txBody>
          <a:bodyPr/>
          <a:lstStyle>
            <a:lvl1pPr>
              <a:defRPr sz="900"/>
            </a:lvl1pPr>
          </a:lstStyle>
          <a:p>
            <a:fld id="{770262C8-E84E-4D61-9D7C-C7CF9A1CD1BC}"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6108192" y="6556248"/>
            <a:ext cx="2103120" cy="301752"/>
          </a:xfrm>
        </p:spPr>
        <p:txBody>
          <a:bodyPr/>
          <a:lstStyle>
            <a:lvl1pPr>
              <a:defRPr sz="900"/>
            </a:lvl1pPr>
          </a:lstStyle>
          <a:p>
            <a:fld id="{BD314C74-C6DA-40BA-AA38-49993AFDD7DD}" type="datetimeFigureOut">
              <a:rPr lang="en-US" smtClean="0"/>
              <a:t>9/22/14</a:t>
            </a:fld>
            <a:endParaRPr lang="en-US"/>
          </a:p>
        </p:txBody>
      </p:sp>
      <p:sp>
        <p:nvSpPr>
          <p:cNvPr id="6" name="Footer Placeholder 5"/>
          <p:cNvSpPr>
            <a:spLocks noGrp="1"/>
          </p:cNvSpPr>
          <p:nvPr>
            <p:ph type="ftr" sz="quarter" idx="11"/>
          </p:nvPr>
        </p:nvSpPr>
        <p:spPr>
          <a:xfrm>
            <a:off x="1170432" y="6557169"/>
            <a:ext cx="4948072" cy="301752"/>
          </a:xfrm>
        </p:spPr>
        <p:txBody>
          <a:bodyPr/>
          <a:lstStyle>
            <a:lvl1pPr>
              <a:defRPr sz="900"/>
            </a:lvl1pPr>
          </a:lstStyle>
          <a:p>
            <a:endParaRPr lang="en-US"/>
          </a:p>
        </p:txBody>
      </p:sp>
      <p:sp>
        <p:nvSpPr>
          <p:cNvPr id="7" name="Slide Number Placeholder 6"/>
          <p:cNvSpPr>
            <a:spLocks noGrp="1"/>
          </p:cNvSpPr>
          <p:nvPr>
            <p:ph type="sldNum" sz="quarter" idx="12"/>
          </p:nvPr>
        </p:nvSpPr>
        <p:spPr>
          <a:xfrm>
            <a:off x="8217192" y="6556248"/>
            <a:ext cx="365760" cy="301752"/>
          </a:xfrm>
        </p:spPr>
        <p:txBody>
          <a:bodyPr/>
          <a:lstStyle>
            <a:lvl1pPr algn="ctr">
              <a:defRPr sz="900"/>
            </a:lvl1pPr>
          </a:lstStyle>
          <a:p>
            <a:fld id="{770262C8-E84E-4D61-9D7C-C7CF9A1CD1BC}"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Right Triangle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Straight Connector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Title Placeholder 21"/>
          <p:cNvSpPr>
            <a:spLocks noGrp="1"/>
          </p:cNvSpPr>
          <p:nvPr>
            <p:ph type="title"/>
          </p:nvPr>
        </p:nvSpPr>
        <p:spPr>
          <a:xfrm>
            <a:off x="457200" y="267494"/>
            <a:ext cx="8229600" cy="1399032"/>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BD314C74-C6DA-40BA-AA38-49993AFDD7DD}" type="datetimeFigureOut">
              <a:rPr lang="en-US" smtClean="0"/>
              <a:t>9/22/14</a:t>
            </a:fld>
            <a:endParaRPr lang="en-US"/>
          </a:p>
        </p:txBody>
      </p:sp>
      <p:sp>
        <p:nvSpPr>
          <p:cNvPr id="3" name="Footer Placeholder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en-US"/>
          </a:p>
        </p:txBody>
      </p:sp>
      <p:sp>
        <p:nvSpPr>
          <p:cNvPr id="23" name="Slide Number Placeholder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770262C8-E84E-4D61-9D7C-C7CF9A1CD1BC}"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2.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2.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png"/><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image" Target="../media/image2.png"/></Relationships>
</file>

<file path=ppt/slides/_rels/slide18.xml.rels><?xml version="1.0" encoding="UTF-8" standalone="yes"?>
<Relationships xmlns="http://schemas.openxmlformats.org/package/2006/relationships"><Relationship Id="rId3" Type="http://schemas.openxmlformats.org/officeDocument/2006/relationships/image" Target="../media/image4.png"/><Relationship Id="rId4" Type="http://schemas.openxmlformats.org/officeDocument/2006/relationships/image" Target="../media/image2.png"/><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 Id="rId3" Type="http://schemas.openxmlformats.org/officeDocument/2006/relationships/image" Target="../media/image2.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2.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762000"/>
            <a:ext cx="8062912" cy="1470025"/>
          </a:xfrm>
        </p:spPr>
        <p:txBody>
          <a:bodyPr>
            <a:normAutofit/>
          </a:bodyPr>
          <a:lstStyle/>
          <a:p>
            <a:pPr algn="ctr"/>
            <a:r>
              <a:rPr lang="en-US" sz="6000" dirty="0" smtClean="0"/>
              <a:t>NOVA </a:t>
            </a:r>
            <a:r>
              <a:rPr lang="en-US" dirty="0" smtClean="0">
                <a:solidFill>
                  <a:schemeClr val="tx1">
                    <a:lumMod val="65000"/>
                  </a:schemeClr>
                </a:solidFill>
              </a:rPr>
              <a:t>Tech</a:t>
            </a:r>
            <a:endParaRPr lang="en-US" sz="6000" dirty="0">
              <a:solidFill>
                <a:schemeClr val="tx1">
                  <a:lumMod val="65000"/>
                </a:schemeClr>
              </a:solidFill>
            </a:endParaRPr>
          </a:p>
        </p:txBody>
      </p:sp>
      <p:sp>
        <p:nvSpPr>
          <p:cNvPr id="3" name="Subtitle 2"/>
          <p:cNvSpPr>
            <a:spLocks noGrp="1"/>
          </p:cNvSpPr>
          <p:nvPr>
            <p:ph type="subTitle" idx="1"/>
          </p:nvPr>
        </p:nvSpPr>
        <p:spPr/>
        <p:txBody>
          <a:bodyPr>
            <a:normAutofit/>
          </a:bodyPr>
          <a:lstStyle/>
          <a:p>
            <a:pPr algn="ctr"/>
            <a:r>
              <a:rPr lang="en-US" sz="3600" dirty="0" smtClean="0"/>
              <a:t>Software Plan</a:t>
            </a:r>
            <a:endParaRPr lang="en-US" sz="3600" dirty="0"/>
          </a:p>
        </p:txBody>
      </p:sp>
      <p:pic>
        <p:nvPicPr>
          <p:cNvPr id="5" name="Picture 4" descr="C:\Users\SoftEngAdmin\Pictures\NovaTransparent.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10400" y="0"/>
            <a:ext cx="2362200" cy="149798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06722499"/>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a:t>
            </a:r>
            <a:endParaRPr lang="en-US" dirty="0"/>
          </a:p>
        </p:txBody>
      </p:sp>
      <p:sp>
        <p:nvSpPr>
          <p:cNvPr id="4" name="Rounded Rectangle 3"/>
          <p:cNvSpPr/>
          <p:nvPr/>
        </p:nvSpPr>
        <p:spPr>
          <a:xfrm>
            <a:off x="609600" y="1447800"/>
            <a:ext cx="7924800" cy="6096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t>Introduction</a:t>
            </a:r>
            <a:endParaRPr lang="en-US" dirty="0"/>
          </a:p>
        </p:txBody>
      </p:sp>
      <p:sp>
        <p:nvSpPr>
          <p:cNvPr id="5" name="Rounded Rectangle 4"/>
          <p:cNvSpPr/>
          <p:nvPr/>
        </p:nvSpPr>
        <p:spPr>
          <a:xfrm>
            <a:off x="609600" y="2078182"/>
            <a:ext cx="7924800" cy="6096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t>Problem Definition</a:t>
            </a:r>
            <a:endParaRPr lang="en-US" sz="2000" dirty="0"/>
          </a:p>
        </p:txBody>
      </p:sp>
      <p:sp>
        <p:nvSpPr>
          <p:cNvPr id="7" name="Rounded Rectangle 6"/>
          <p:cNvSpPr/>
          <p:nvPr/>
        </p:nvSpPr>
        <p:spPr>
          <a:xfrm>
            <a:off x="609600" y="2692400"/>
            <a:ext cx="7924800" cy="6096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t>System Justification</a:t>
            </a:r>
            <a:endParaRPr lang="en-US" sz="2000" dirty="0"/>
          </a:p>
        </p:txBody>
      </p:sp>
      <p:sp>
        <p:nvSpPr>
          <p:cNvPr id="8" name="Rounded Rectangle 7"/>
          <p:cNvSpPr/>
          <p:nvPr/>
        </p:nvSpPr>
        <p:spPr>
          <a:xfrm>
            <a:off x="609600" y="3325091"/>
            <a:ext cx="7924800" cy="6096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t>System Goals</a:t>
            </a:r>
            <a:endParaRPr lang="en-US" sz="2000" dirty="0"/>
          </a:p>
        </p:txBody>
      </p:sp>
      <p:sp>
        <p:nvSpPr>
          <p:cNvPr id="9" name="Rounded Rectangle 8"/>
          <p:cNvSpPr/>
          <p:nvPr/>
        </p:nvSpPr>
        <p:spPr>
          <a:xfrm>
            <a:off x="609600" y="3939309"/>
            <a:ext cx="7924800" cy="6096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3200" dirty="0" smtClean="0"/>
              <a:t>System Constraints</a:t>
            </a:r>
            <a:endParaRPr lang="en-US" sz="2000" dirty="0"/>
          </a:p>
        </p:txBody>
      </p:sp>
      <p:sp>
        <p:nvSpPr>
          <p:cNvPr id="10" name="Rounded Rectangle 9"/>
          <p:cNvSpPr/>
          <p:nvPr/>
        </p:nvSpPr>
        <p:spPr>
          <a:xfrm>
            <a:off x="637309" y="4560454"/>
            <a:ext cx="7924800" cy="6096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t>Resources</a:t>
            </a:r>
            <a:endParaRPr lang="en-US" sz="2000" dirty="0"/>
          </a:p>
        </p:txBody>
      </p:sp>
      <p:sp>
        <p:nvSpPr>
          <p:cNvPr id="11" name="Rounded Rectangle 10"/>
          <p:cNvSpPr/>
          <p:nvPr/>
        </p:nvSpPr>
        <p:spPr>
          <a:xfrm>
            <a:off x="609600" y="5170054"/>
            <a:ext cx="7924800" cy="6096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t>Development Model</a:t>
            </a:r>
            <a:endParaRPr lang="en-US" sz="2000" dirty="0"/>
          </a:p>
        </p:txBody>
      </p:sp>
      <p:sp>
        <p:nvSpPr>
          <p:cNvPr id="12" name="Rounded Rectangle 11"/>
          <p:cNvSpPr/>
          <p:nvPr/>
        </p:nvSpPr>
        <p:spPr>
          <a:xfrm>
            <a:off x="609600" y="5779654"/>
            <a:ext cx="7924800" cy="6096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t>Timeline</a:t>
            </a:r>
            <a:endParaRPr lang="en-US" dirty="0"/>
          </a:p>
        </p:txBody>
      </p:sp>
      <p:pic>
        <p:nvPicPr>
          <p:cNvPr id="13" name="Picture 3" descr="C:\Users\SoftEngAdmin\Pictures\NovaTransparent.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86600" y="-76200"/>
            <a:ext cx="2362200" cy="149798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05829416"/>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System Constraints</a:t>
            </a:r>
            <a:endParaRPr lang="en-US" dirty="0"/>
          </a:p>
        </p:txBody>
      </p:sp>
      <p:sp>
        <p:nvSpPr>
          <p:cNvPr id="3" name="Content Placeholder 2"/>
          <p:cNvSpPr>
            <a:spLocks noGrp="1"/>
          </p:cNvSpPr>
          <p:nvPr>
            <p:ph idx="1"/>
          </p:nvPr>
        </p:nvSpPr>
        <p:spPr/>
        <p:txBody>
          <a:bodyPr/>
          <a:lstStyle/>
          <a:p>
            <a:r>
              <a:rPr lang="en-US" dirty="0" smtClean="0"/>
              <a:t>Access to Blackboard</a:t>
            </a:r>
          </a:p>
          <a:p>
            <a:r>
              <a:rPr lang="en-US" dirty="0" smtClean="0"/>
              <a:t>Student login</a:t>
            </a:r>
          </a:p>
          <a:p>
            <a:r>
              <a:rPr lang="en-US" dirty="0" smtClean="0"/>
              <a:t>Accessibility on mobile device</a:t>
            </a:r>
            <a:endParaRPr lang="en-US" dirty="0"/>
          </a:p>
        </p:txBody>
      </p:sp>
      <p:pic>
        <p:nvPicPr>
          <p:cNvPr id="4" name="Picture 3" descr="C:\Users\SoftEngAdmin\Pictures\NovaTransparent.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86600" y="-76200"/>
            <a:ext cx="2362200" cy="149798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48195264"/>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a:t>
            </a:r>
            <a:endParaRPr lang="en-US" dirty="0"/>
          </a:p>
        </p:txBody>
      </p:sp>
      <p:sp>
        <p:nvSpPr>
          <p:cNvPr id="4" name="Rounded Rectangle 3"/>
          <p:cNvSpPr/>
          <p:nvPr/>
        </p:nvSpPr>
        <p:spPr>
          <a:xfrm>
            <a:off x="609600" y="1447800"/>
            <a:ext cx="7924800" cy="6096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t>Introduction</a:t>
            </a:r>
            <a:endParaRPr lang="en-US" dirty="0"/>
          </a:p>
        </p:txBody>
      </p:sp>
      <p:sp>
        <p:nvSpPr>
          <p:cNvPr id="5" name="Rounded Rectangle 4"/>
          <p:cNvSpPr/>
          <p:nvPr/>
        </p:nvSpPr>
        <p:spPr>
          <a:xfrm>
            <a:off x="609600" y="2078182"/>
            <a:ext cx="7924800" cy="6096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t>Problem Definition</a:t>
            </a:r>
            <a:endParaRPr lang="en-US" sz="2000" dirty="0"/>
          </a:p>
        </p:txBody>
      </p:sp>
      <p:sp>
        <p:nvSpPr>
          <p:cNvPr id="7" name="Rounded Rectangle 6"/>
          <p:cNvSpPr/>
          <p:nvPr/>
        </p:nvSpPr>
        <p:spPr>
          <a:xfrm>
            <a:off x="609600" y="2692400"/>
            <a:ext cx="7924800" cy="6096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t>System Justification</a:t>
            </a:r>
            <a:endParaRPr lang="en-US" sz="2000" dirty="0"/>
          </a:p>
        </p:txBody>
      </p:sp>
      <p:sp>
        <p:nvSpPr>
          <p:cNvPr id="8" name="Rounded Rectangle 7"/>
          <p:cNvSpPr/>
          <p:nvPr/>
        </p:nvSpPr>
        <p:spPr>
          <a:xfrm>
            <a:off x="609600" y="3325091"/>
            <a:ext cx="7924800" cy="6096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t>System Goals</a:t>
            </a:r>
            <a:endParaRPr lang="en-US" sz="2000" dirty="0"/>
          </a:p>
        </p:txBody>
      </p:sp>
      <p:sp>
        <p:nvSpPr>
          <p:cNvPr id="9" name="Rounded Rectangle 8"/>
          <p:cNvSpPr/>
          <p:nvPr/>
        </p:nvSpPr>
        <p:spPr>
          <a:xfrm>
            <a:off x="609600" y="3939309"/>
            <a:ext cx="7924800" cy="6096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t>System Constraints</a:t>
            </a:r>
            <a:endParaRPr lang="en-US" sz="2000" dirty="0"/>
          </a:p>
        </p:txBody>
      </p:sp>
      <p:sp>
        <p:nvSpPr>
          <p:cNvPr id="10" name="Rounded Rectangle 9"/>
          <p:cNvSpPr/>
          <p:nvPr/>
        </p:nvSpPr>
        <p:spPr>
          <a:xfrm>
            <a:off x="637309" y="4560454"/>
            <a:ext cx="7924800" cy="6096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3200" dirty="0" smtClean="0"/>
              <a:t>Resources</a:t>
            </a:r>
            <a:endParaRPr lang="en-US" sz="2000" dirty="0"/>
          </a:p>
        </p:txBody>
      </p:sp>
      <p:sp>
        <p:nvSpPr>
          <p:cNvPr id="11" name="Rounded Rectangle 10"/>
          <p:cNvSpPr/>
          <p:nvPr/>
        </p:nvSpPr>
        <p:spPr>
          <a:xfrm>
            <a:off x="609600" y="5170054"/>
            <a:ext cx="7924800" cy="6096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t>Development Model</a:t>
            </a:r>
            <a:endParaRPr lang="en-US" sz="2000" dirty="0"/>
          </a:p>
        </p:txBody>
      </p:sp>
      <p:sp>
        <p:nvSpPr>
          <p:cNvPr id="12" name="Rounded Rectangle 11"/>
          <p:cNvSpPr/>
          <p:nvPr/>
        </p:nvSpPr>
        <p:spPr>
          <a:xfrm>
            <a:off x="609600" y="5779654"/>
            <a:ext cx="7924800" cy="6096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t>Timeline</a:t>
            </a:r>
            <a:endParaRPr lang="en-US" dirty="0"/>
          </a:p>
        </p:txBody>
      </p:sp>
      <p:pic>
        <p:nvPicPr>
          <p:cNvPr id="13" name="Picture 3" descr="C:\Users\SoftEngAdmin\Pictures\NovaTransparent.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86600" y="-76200"/>
            <a:ext cx="2362200" cy="149798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05829416"/>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Resources</a:t>
            </a:r>
            <a:endParaRPr lang="en-US" dirty="0"/>
          </a:p>
        </p:txBody>
      </p:sp>
      <p:sp>
        <p:nvSpPr>
          <p:cNvPr id="3" name="Content Placeholder 2"/>
          <p:cNvSpPr>
            <a:spLocks noGrp="1"/>
          </p:cNvSpPr>
          <p:nvPr>
            <p:ph idx="1"/>
          </p:nvPr>
        </p:nvSpPr>
        <p:spPr/>
        <p:txBody>
          <a:bodyPr>
            <a:normAutofit/>
          </a:bodyPr>
          <a:lstStyle/>
          <a:p>
            <a:r>
              <a:rPr lang="en-US" dirty="0" smtClean="0"/>
              <a:t>Software</a:t>
            </a:r>
          </a:p>
          <a:p>
            <a:pPr lvl="1"/>
            <a:r>
              <a:rPr lang="en-US" sz="2400" dirty="0" smtClean="0"/>
              <a:t>Chrome, Safari, Firefox, Internet Explorer, Eclipse</a:t>
            </a:r>
          </a:p>
          <a:p>
            <a:r>
              <a:rPr lang="en-US" dirty="0" smtClean="0"/>
              <a:t>Servers</a:t>
            </a:r>
          </a:p>
          <a:p>
            <a:pPr lvl="1"/>
            <a:r>
              <a:rPr lang="en-US" sz="2400" dirty="0" smtClean="0"/>
              <a:t>Oracle SQL</a:t>
            </a:r>
          </a:p>
          <a:p>
            <a:r>
              <a:rPr lang="en-US" sz="2800" dirty="0" smtClean="0"/>
              <a:t>Operating Systems</a:t>
            </a:r>
          </a:p>
          <a:p>
            <a:pPr lvl="1"/>
            <a:r>
              <a:rPr lang="en-US" sz="2400" dirty="0" smtClean="0"/>
              <a:t>Mac OS X, Windows</a:t>
            </a:r>
          </a:p>
          <a:p>
            <a:r>
              <a:rPr lang="en-US" dirty="0" smtClean="0"/>
              <a:t>Client</a:t>
            </a:r>
          </a:p>
          <a:p>
            <a:pPr lvl="1"/>
            <a:r>
              <a:rPr lang="en-US" sz="2400" dirty="0" smtClean="0"/>
              <a:t>Dr. Erik Eddy</a:t>
            </a:r>
          </a:p>
          <a:p>
            <a:pPr marL="537210" lvl="1" indent="0">
              <a:buNone/>
            </a:pPr>
            <a:endParaRPr lang="en-US" dirty="0" smtClean="0"/>
          </a:p>
          <a:p>
            <a:pPr lvl="1"/>
            <a:endParaRPr lang="en-US" dirty="0" smtClean="0"/>
          </a:p>
          <a:p>
            <a:pPr lvl="1"/>
            <a:endParaRPr lang="en-US" dirty="0" smtClean="0"/>
          </a:p>
          <a:p>
            <a:pPr lvl="1"/>
            <a:endParaRPr lang="en-US" dirty="0" smtClean="0"/>
          </a:p>
        </p:txBody>
      </p:sp>
      <p:pic>
        <p:nvPicPr>
          <p:cNvPr id="4" name="Picture 3" descr="C:\Users\SoftEngAdmin\Pictures\NovaTransparent.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86600" y="-76200"/>
            <a:ext cx="2362200" cy="149798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62065840"/>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a:t>
            </a:r>
            <a:endParaRPr lang="en-US" dirty="0"/>
          </a:p>
        </p:txBody>
      </p:sp>
      <p:sp>
        <p:nvSpPr>
          <p:cNvPr id="4" name="Rounded Rectangle 3"/>
          <p:cNvSpPr/>
          <p:nvPr/>
        </p:nvSpPr>
        <p:spPr>
          <a:xfrm>
            <a:off x="609600" y="1447800"/>
            <a:ext cx="7924800" cy="6096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t>Introduction</a:t>
            </a:r>
            <a:endParaRPr lang="en-US" dirty="0"/>
          </a:p>
        </p:txBody>
      </p:sp>
      <p:sp>
        <p:nvSpPr>
          <p:cNvPr id="5" name="Rounded Rectangle 4"/>
          <p:cNvSpPr/>
          <p:nvPr/>
        </p:nvSpPr>
        <p:spPr>
          <a:xfrm>
            <a:off x="609600" y="2078182"/>
            <a:ext cx="7924800" cy="6096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t>Problem Definition</a:t>
            </a:r>
            <a:endParaRPr lang="en-US" sz="2000" dirty="0"/>
          </a:p>
        </p:txBody>
      </p:sp>
      <p:sp>
        <p:nvSpPr>
          <p:cNvPr id="7" name="Rounded Rectangle 6"/>
          <p:cNvSpPr/>
          <p:nvPr/>
        </p:nvSpPr>
        <p:spPr>
          <a:xfrm>
            <a:off x="609600" y="2692400"/>
            <a:ext cx="7924800" cy="6096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t>System Justification</a:t>
            </a:r>
            <a:endParaRPr lang="en-US" sz="2000" dirty="0"/>
          </a:p>
        </p:txBody>
      </p:sp>
      <p:sp>
        <p:nvSpPr>
          <p:cNvPr id="8" name="Rounded Rectangle 7"/>
          <p:cNvSpPr/>
          <p:nvPr/>
        </p:nvSpPr>
        <p:spPr>
          <a:xfrm>
            <a:off x="609600" y="3325091"/>
            <a:ext cx="7924800" cy="6096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t>System Goals</a:t>
            </a:r>
            <a:endParaRPr lang="en-US" sz="2000" dirty="0"/>
          </a:p>
        </p:txBody>
      </p:sp>
      <p:sp>
        <p:nvSpPr>
          <p:cNvPr id="9" name="Rounded Rectangle 8"/>
          <p:cNvSpPr/>
          <p:nvPr/>
        </p:nvSpPr>
        <p:spPr>
          <a:xfrm>
            <a:off x="609600" y="3939309"/>
            <a:ext cx="7924800" cy="6096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t>System Constraints</a:t>
            </a:r>
            <a:endParaRPr lang="en-US" sz="2000" dirty="0"/>
          </a:p>
        </p:txBody>
      </p:sp>
      <p:sp>
        <p:nvSpPr>
          <p:cNvPr id="10" name="Rounded Rectangle 9"/>
          <p:cNvSpPr/>
          <p:nvPr/>
        </p:nvSpPr>
        <p:spPr>
          <a:xfrm>
            <a:off x="637309" y="4560454"/>
            <a:ext cx="7924800" cy="6096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t>Resources</a:t>
            </a:r>
            <a:endParaRPr lang="en-US" sz="2000" dirty="0"/>
          </a:p>
        </p:txBody>
      </p:sp>
      <p:sp>
        <p:nvSpPr>
          <p:cNvPr id="11" name="Rounded Rectangle 10"/>
          <p:cNvSpPr/>
          <p:nvPr/>
        </p:nvSpPr>
        <p:spPr>
          <a:xfrm>
            <a:off x="609600" y="5170054"/>
            <a:ext cx="7924800" cy="6096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3200" dirty="0" smtClean="0"/>
              <a:t>Development Model</a:t>
            </a:r>
            <a:endParaRPr lang="en-US" sz="2000" dirty="0"/>
          </a:p>
        </p:txBody>
      </p:sp>
      <p:sp>
        <p:nvSpPr>
          <p:cNvPr id="12" name="Rounded Rectangle 11"/>
          <p:cNvSpPr/>
          <p:nvPr/>
        </p:nvSpPr>
        <p:spPr>
          <a:xfrm>
            <a:off x="609600" y="5779654"/>
            <a:ext cx="7924800" cy="6096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t>Timeline</a:t>
            </a:r>
            <a:endParaRPr lang="en-US" sz="2000" dirty="0"/>
          </a:p>
        </p:txBody>
      </p:sp>
      <p:pic>
        <p:nvPicPr>
          <p:cNvPr id="13" name="Picture 3" descr="C:\Users\SoftEngAdmin\Pictures\NovaTransparent.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86600" y="-76200"/>
            <a:ext cx="2362200" cy="149798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05829416"/>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Agile Methodology</a:t>
            </a:r>
            <a:endParaRPr lang="en-US" dirty="0"/>
          </a:p>
        </p:txBody>
      </p:sp>
      <p:pic>
        <p:nvPicPr>
          <p:cNvPr id="24" name="Picture 3" descr="C:\Users\SoftEngAdmin\Pictures\NovaTransparent.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86600" y="-76200"/>
            <a:ext cx="2362200" cy="1497981"/>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2" descr="Screen Shot 2014-09-17 at 2.19.59 PM.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295400" y="1905000"/>
            <a:ext cx="6501669" cy="4572000"/>
          </a:xfrm>
          <a:prstGeom prst="rect">
            <a:avLst/>
          </a:prstGeom>
        </p:spPr>
      </p:pic>
    </p:spTree>
    <p:extLst>
      <p:ext uri="{BB962C8B-B14F-4D97-AF65-F5344CB8AC3E}">
        <p14:creationId xmlns:p14="http://schemas.microsoft.com/office/powerpoint/2010/main" val="909061085"/>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a:t>
            </a:r>
            <a:endParaRPr lang="en-US" dirty="0"/>
          </a:p>
        </p:txBody>
      </p:sp>
      <p:sp>
        <p:nvSpPr>
          <p:cNvPr id="4" name="Rounded Rectangle 3"/>
          <p:cNvSpPr/>
          <p:nvPr/>
        </p:nvSpPr>
        <p:spPr>
          <a:xfrm>
            <a:off x="609600" y="1447800"/>
            <a:ext cx="7924800" cy="6096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t>Introduction</a:t>
            </a:r>
            <a:endParaRPr lang="en-US" dirty="0"/>
          </a:p>
        </p:txBody>
      </p:sp>
      <p:sp>
        <p:nvSpPr>
          <p:cNvPr id="5" name="Rounded Rectangle 4"/>
          <p:cNvSpPr/>
          <p:nvPr/>
        </p:nvSpPr>
        <p:spPr>
          <a:xfrm>
            <a:off x="609600" y="2078182"/>
            <a:ext cx="7924800" cy="6096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t>Problem Definition</a:t>
            </a:r>
            <a:endParaRPr lang="en-US" sz="2000" dirty="0"/>
          </a:p>
        </p:txBody>
      </p:sp>
      <p:sp>
        <p:nvSpPr>
          <p:cNvPr id="7" name="Rounded Rectangle 6"/>
          <p:cNvSpPr/>
          <p:nvPr/>
        </p:nvSpPr>
        <p:spPr>
          <a:xfrm>
            <a:off x="609600" y="2692400"/>
            <a:ext cx="7924800" cy="6096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t>System Justification</a:t>
            </a:r>
            <a:endParaRPr lang="en-US" sz="2000" dirty="0"/>
          </a:p>
        </p:txBody>
      </p:sp>
      <p:sp>
        <p:nvSpPr>
          <p:cNvPr id="8" name="Rounded Rectangle 7"/>
          <p:cNvSpPr/>
          <p:nvPr/>
        </p:nvSpPr>
        <p:spPr>
          <a:xfrm>
            <a:off x="609600" y="3325091"/>
            <a:ext cx="7924800" cy="6096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t>System Goals</a:t>
            </a:r>
            <a:endParaRPr lang="en-US" sz="2000" dirty="0"/>
          </a:p>
        </p:txBody>
      </p:sp>
      <p:sp>
        <p:nvSpPr>
          <p:cNvPr id="9" name="Rounded Rectangle 8"/>
          <p:cNvSpPr/>
          <p:nvPr/>
        </p:nvSpPr>
        <p:spPr>
          <a:xfrm>
            <a:off x="609600" y="3939309"/>
            <a:ext cx="7924800" cy="6096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t>System Constraints</a:t>
            </a:r>
            <a:endParaRPr lang="en-US" sz="2000" dirty="0"/>
          </a:p>
        </p:txBody>
      </p:sp>
      <p:sp>
        <p:nvSpPr>
          <p:cNvPr id="10" name="Rounded Rectangle 9"/>
          <p:cNvSpPr/>
          <p:nvPr/>
        </p:nvSpPr>
        <p:spPr>
          <a:xfrm>
            <a:off x="637309" y="4560454"/>
            <a:ext cx="7924800" cy="6096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t>Resources</a:t>
            </a:r>
            <a:endParaRPr lang="en-US" sz="2000" dirty="0"/>
          </a:p>
        </p:txBody>
      </p:sp>
      <p:sp>
        <p:nvSpPr>
          <p:cNvPr id="11" name="Rounded Rectangle 10"/>
          <p:cNvSpPr/>
          <p:nvPr/>
        </p:nvSpPr>
        <p:spPr>
          <a:xfrm>
            <a:off x="609600" y="5170054"/>
            <a:ext cx="7924800" cy="6096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t>Development Model</a:t>
            </a:r>
            <a:endParaRPr lang="en-US" sz="2000" dirty="0"/>
          </a:p>
        </p:txBody>
      </p:sp>
      <p:sp>
        <p:nvSpPr>
          <p:cNvPr id="12" name="Rounded Rectangle 11"/>
          <p:cNvSpPr/>
          <p:nvPr/>
        </p:nvSpPr>
        <p:spPr>
          <a:xfrm>
            <a:off x="609600" y="5779654"/>
            <a:ext cx="7924800" cy="6096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3200" dirty="0" smtClean="0"/>
              <a:t>Timeline</a:t>
            </a:r>
            <a:endParaRPr lang="en-US" dirty="0"/>
          </a:p>
        </p:txBody>
      </p:sp>
      <p:pic>
        <p:nvPicPr>
          <p:cNvPr id="13" name="Picture 3" descr="C:\Users\SoftEngAdmin\Pictures\NovaTransparent.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86600" y="-76200"/>
            <a:ext cx="2362200" cy="149798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05829416"/>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 Fall Semester</a:t>
            </a:r>
            <a:endParaRPr lang="en-US" dirty="0"/>
          </a:p>
        </p:txBody>
      </p:sp>
      <p:sp>
        <p:nvSpPr>
          <p:cNvPr id="3" name="Content Placeholder 2"/>
          <p:cNvSpPr>
            <a:spLocks noGrp="1"/>
          </p:cNvSpPr>
          <p:nvPr>
            <p:ph idx="1"/>
          </p:nvPr>
        </p:nvSpPr>
        <p:spPr/>
        <p:txBody>
          <a:bodyPr/>
          <a:lstStyle/>
          <a:p>
            <a:r>
              <a:rPr lang="en-US" dirty="0" smtClean="0"/>
              <a:t>Software Plan – September 19</a:t>
            </a:r>
            <a:r>
              <a:rPr lang="en-US" baseline="30000" dirty="0" smtClean="0"/>
              <a:t>th</a:t>
            </a:r>
            <a:r>
              <a:rPr lang="en-US" dirty="0" smtClean="0"/>
              <a:t> </a:t>
            </a:r>
          </a:p>
          <a:p>
            <a:r>
              <a:rPr lang="en-US" dirty="0" smtClean="0"/>
              <a:t>Team Website – September 30</a:t>
            </a:r>
            <a:r>
              <a:rPr lang="en-US" baseline="30000" dirty="0" smtClean="0"/>
              <a:t>th</a:t>
            </a:r>
            <a:r>
              <a:rPr lang="en-US" dirty="0" smtClean="0"/>
              <a:t> </a:t>
            </a:r>
          </a:p>
          <a:p>
            <a:r>
              <a:rPr lang="en-US" dirty="0" smtClean="0"/>
              <a:t>Data Dictionary – November 10</a:t>
            </a:r>
            <a:r>
              <a:rPr lang="en-US" baseline="30000" dirty="0" smtClean="0"/>
              <a:t>th</a:t>
            </a:r>
            <a:r>
              <a:rPr lang="en-US" dirty="0" smtClean="0"/>
              <a:t> </a:t>
            </a:r>
          </a:p>
          <a:p>
            <a:r>
              <a:rPr lang="en-US" dirty="0" smtClean="0"/>
              <a:t>Software Testing Strategies – </a:t>
            </a:r>
            <a:r>
              <a:rPr lang="en-US" sz="2400" dirty="0" smtClean="0"/>
              <a:t>November 13</a:t>
            </a:r>
            <a:r>
              <a:rPr lang="en-US" sz="2400" baseline="30000" dirty="0" smtClean="0"/>
              <a:t>th</a:t>
            </a:r>
            <a:r>
              <a:rPr lang="en-US" sz="2400" dirty="0" smtClean="0"/>
              <a:t> </a:t>
            </a:r>
          </a:p>
          <a:p>
            <a:r>
              <a:rPr lang="en-US" dirty="0" smtClean="0"/>
              <a:t>Design Documents – November 26</a:t>
            </a:r>
            <a:r>
              <a:rPr lang="en-US" baseline="30000" dirty="0" smtClean="0"/>
              <a:t>th</a:t>
            </a:r>
            <a:r>
              <a:rPr lang="en-US" dirty="0" smtClean="0"/>
              <a:t> </a:t>
            </a:r>
          </a:p>
          <a:p>
            <a:r>
              <a:rPr lang="en-US" dirty="0" smtClean="0"/>
              <a:t>Preliminary Design – December 2</a:t>
            </a:r>
            <a:r>
              <a:rPr lang="en-US" baseline="30000" dirty="0" smtClean="0"/>
              <a:t>nd</a:t>
            </a:r>
            <a:r>
              <a:rPr lang="en-US" dirty="0" smtClean="0"/>
              <a:t> </a:t>
            </a:r>
          </a:p>
        </p:txBody>
      </p:sp>
      <p:pic>
        <p:nvPicPr>
          <p:cNvPr id="4" name="Picture 3" descr="C:\Users\SoftEngAdmin\Pictures\NovaTransparent.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86600" y="-76200"/>
            <a:ext cx="2362200" cy="149798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55247375"/>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 Fall Semester</a:t>
            </a:r>
            <a:endParaRPr lang="en-US" dirty="0"/>
          </a:p>
        </p:txBody>
      </p:sp>
      <p:pic>
        <p:nvPicPr>
          <p:cNvPr id="5" name="Content Placeholder 4" descr="Screen Shot 2014-09-16 at 11.30.07 AM.png"/>
          <p:cNvPicPr>
            <a:picLocks noGrp="1" noChangeAspect="1"/>
          </p:cNvPicPr>
          <p:nvPr>
            <p:ph idx="1"/>
          </p:nvPr>
        </p:nvPicPr>
        <p:blipFill>
          <a:blip r:embed="rId3">
            <a:extLst>
              <a:ext uri="{28A0092B-C50C-407E-A947-70E740481C1C}">
                <a14:useLocalDpi xmlns:a14="http://schemas.microsoft.com/office/drawing/2010/main" val="0"/>
              </a:ext>
            </a:extLst>
          </a:blip>
          <a:srcRect t="3571" b="3571"/>
          <a:stretch>
            <a:fillRect/>
          </a:stretch>
        </p:blipFill>
        <p:spPr/>
      </p:pic>
      <p:pic>
        <p:nvPicPr>
          <p:cNvPr id="4" name="Picture 3" descr="C:\Users\SoftEngAdmin\Pictures\NovaTransparent.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086600" y="-76200"/>
            <a:ext cx="2362200" cy="149798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37631711"/>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p:txBody>
          <a:bodyPr>
            <a:normAutofit/>
          </a:bodyPr>
          <a:lstStyle/>
          <a:p>
            <a:pPr marL="64008" indent="0" algn="ctr">
              <a:buNone/>
            </a:pPr>
            <a:endParaRPr lang="en-US" sz="6600" dirty="0" smtClean="0"/>
          </a:p>
          <a:p>
            <a:pPr marL="64008" indent="0" algn="ctr">
              <a:buNone/>
            </a:pPr>
            <a:r>
              <a:rPr lang="en-US" sz="6600" dirty="0" smtClean="0"/>
              <a:t>Questions?</a:t>
            </a:r>
            <a:endParaRPr lang="en-US" sz="6600" dirty="0"/>
          </a:p>
        </p:txBody>
      </p:sp>
    </p:spTree>
    <p:extLst>
      <p:ext uri="{BB962C8B-B14F-4D97-AF65-F5344CB8AC3E}">
        <p14:creationId xmlns:p14="http://schemas.microsoft.com/office/powerpoint/2010/main" val="1885186262"/>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Welcome</a:t>
            </a:r>
            <a:endParaRPr lang="en-US" dirty="0"/>
          </a:p>
        </p:txBody>
      </p:sp>
      <p:sp>
        <p:nvSpPr>
          <p:cNvPr id="3" name="Content Placeholder 2"/>
          <p:cNvSpPr>
            <a:spLocks noGrp="1"/>
          </p:cNvSpPr>
          <p:nvPr>
            <p:ph idx="1"/>
          </p:nvPr>
        </p:nvSpPr>
        <p:spPr/>
        <p:txBody>
          <a:bodyPr/>
          <a:lstStyle/>
          <a:p>
            <a:r>
              <a:rPr lang="en-US" sz="3200" dirty="0" smtClean="0">
                <a:solidFill>
                  <a:schemeClr val="accent1"/>
                </a:solidFill>
              </a:rPr>
              <a:t>Client</a:t>
            </a:r>
            <a:r>
              <a:rPr lang="en-US" sz="3200" dirty="0" smtClean="0"/>
              <a:t>: Dr. Erik Eddy</a:t>
            </a:r>
          </a:p>
          <a:p>
            <a:pPr lvl="1"/>
            <a:r>
              <a:rPr lang="en-US" sz="2800" dirty="0" smtClean="0">
                <a:solidFill>
                  <a:schemeClr val="tx2"/>
                </a:solidFill>
              </a:rPr>
              <a:t>CEO of TEAMS 101</a:t>
            </a:r>
          </a:p>
          <a:p>
            <a:r>
              <a:rPr lang="en-US" sz="3200" dirty="0" smtClean="0">
                <a:solidFill>
                  <a:schemeClr val="accent1"/>
                </a:solidFill>
              </a:rPr>
              <a:t>Guest</a:t>
            </a:r>
            <a:r>
              <a:rPr lang="en-US" sz="3200" dirty="0" smtClean="0"/>
              <a:t>: Dr. Meg </a:t>
            </a:r>
            <a:r>
              <a:rPr lang="en-US" sz="3200" dirty="0" err="1" smtClean="0"/>
              <a:t>Fryling</a:t>
            </a:r>
            <a:endParaRPr lang="en-US" sz="3200" dirty="0" smtClean="0"/>
          </a:p>
          <a:p>
            <a:r>
              <a:rPr lang="en-US" sz="3200" dirty="0" smtClean="0">
                <a:solidFill>
                  <a:schemeClr val="accent1"/>
                </a:solidFill>
              </a:rPr>
              <a:t>Guest</a:t>
            </a:r>
            <a:r>
              <a:rPr lang="en-US" sz="3200" dirty="0" smtClean="0"/>
              <a:t>: Dr. Darren Lim</a:t>
            </a:r>
          </a:p>
          <a:p>
            <a:pPr marL="537210" lvl="1" indent="0">
              <a:buNone/>
            </a:pPr>
            <a:endParaRPr lang="en-US" dirty="0"/>
          </a:p>
        </p:txBody>
      </p:sp>
      <p:pic>
        <p:nvPicPr>
          <p:cNvPr id="4" name="Picture 3" descr="C:\Users\SoftEngAdmin\Pictures\NovaTransparent.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10400" y="0"/>
            <a:ext cx="2362200" cy="149798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62870808"/>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a:t>
            </a:r>
            <a:endParaRPr lang="en-US" dirty="0"/>
          </a:p>
        </p:txBody>
      </p:sp>
      <p:sp>
        <p:nvSpPr>
          <p:cNvPr id="4" name="Rounded Rectangle 3"/>
          <p:cNvSpPr/>
          <p:nvPr/>
        </p:nvSpPr>
        <p:spPr>
          <a:xfrm>
            <a:off x="609600" y="1447800"/>
            <a:ext cx="7924800" cy="6096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3200" dirty="0" smtClean="0"/>
              <a:t>Introduction</a:t>
            </a:r>
            <a:endParaRPr lang="en-US" dirty="0"/>
          </a:p>
        </p:txBody>
      </p:sp>
      <p:sp>
        <p:nvSpPr>
          <p:cNvPr id="5" name="Rounded Rectangle 4"/>
          <p:cNvSpPr/>
          <p:nvPr/>
        </p:nvSpPr>
        <p:spPr>
          <a:xfrm>
            <a:off x="609600" y="2078182"/>
            <a:ext cx="7924800" cy="6096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t>Problem Definition</a:t>
            </a:r>
            <a:endParaRPr lang="en-US" sz="2000" dirty="0"/>
          </a:p>
        </p:txBody>
      </p:sp>
      <p:sp>
        <p:nvSpPr>
          <p:cNvPr id="7" name="Rounded Rectangle 6"/>
          <p:cNvSpPr/>
          <p:nvPr/>
        </p:nvSpPr>
        <p:spPr>
          <a:xfrm>
            <a:off x="609600" y="2692400"/>
            <a:ext cx="7924800" cy="6096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t>System Justification</a:t>
            </a:r>
            <a:endParaRPr lang="en-US" sz="2000" dirty="0"/>
          </a:p>
        </p:txBody>
      </p:sp>
      <p:sp>
        <p:nvSpPr>
          <p:cNvPr id="8" name="Rounded Rectangle 7"/>
          <p:cNvSpPr/>
          <p:nvPr/>
        </p:nvSpPr>
        <p:spPr>
          <a:xfrm>
            <a:off x="609600" y="3325091"/>
            <a:ext cx="7924800" cy="6096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t>System Goals</a:t>
            </a:r>
            <a:endParaRPr lang="en-US" sz="2000" dirty="0"/>
          </a:p>
        </p:txBody>
      </p:sp>
      <p:sp>
        <p:nvSpPr>
          <p:cNvPr id="9" name="Rounded Rectangle 8"/>
          <p:cNvSpPr/>
          <p:nvPr/>
        </p:nvSpPr>
        <p:spPr>
          <a:xfrm>
            <a:off x="609600" y="3939309"/>
            <a:ext cx="7924800" cy="6096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t>System Constraints</a:t>
            </a:r>
            <a:endParaRPr lang="en-US" sz="2000" dirty="0"/>
          </a:p>
        </p:txBody>
      </p:sp>
      <p:sp>
        <p:nvSpPr>
          <p:cNvPr id="10" name="Rounded Rectangle 9"/>
          <p:cNvSpPr/>
          <p:nvPr/>
        </p:nvSpPr>
        <p:spPr>
          <a:xfrm>
            <a:off x="637309" y="4560454"/>
            <a:ext cx="7924800" cy="6096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t>Resources</a:t>
            </a:r>
            <a:endParaRPr lang="en-US" sz="2000" dirty="0"/>
          </a:p>
        </p:txBody>
      </p:sp>
      <p:sp>
        <p:nvSpPr>
          <p:cNvPr id="11" name="Rounded Rectangle 10"/>
          <p:cNvSpPr/>
          <p:nvPr/>
        </p:nvSpPr>
        <p:spPr>
          <a:xfrm>
            <a:off x="609600" y="5170054"/>
            <a:ext cx="7924800" cy="6096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t>Development Model</a:t>
            </a:r>
            <a:endParaRPr lang="en-US" sz="2000" dirty="0"/>
          </a:p>
        </p:txBody>
      </p:sp>
      <p:sp>
        <p:nvSpPr>
          <p:cNvPr id="12" name="Rounded Rectangle 11"/>
          <p:cNvSpPr/>
          <p:nvPr/>
        </p:nvSpPr>
        <p:spPr>
          <a:xfrm>
            <a:off x="609600" y="5779654"/>
            <a:ext cx="7924800" cy="6096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t>Timeline</a:t>
            </a:r>
            <a:endParaRPr lang="en-US" dirty="0"/>
          </a:p>
        </p:txBody>
      </p:sp>
      <p:pic>
        <p:nvPicPr>
          <p:cNvPr id="13" name="Picture 3" descr="C:\Users\SoftEngAdmin\Pictures\NovaTransparent.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86600" y="-76200"/>
            <a:ext cx="2362200" cy="149798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78016735"/>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p:txBody>
          <a:bodyPr>
            <a:scene3d>
              <a:camera prst="orthographicFront"/>
              <a:lightRig rig="soft" dir="t">
                <a:rot lat="0" lon="0" rev="10800000"/>
              </a:lightRig>
            </a:scene3d>
            <a:sp3d>
              <a:bevelT w="27940" h="12700"/>
              <a:contourClr>
                <a:srgbClr val="DDDDDD"/>
              </a:contourClr>
            </a:sp3d>
          </a:bodyPr>
          <a:lstStyle/>
          <a:p>
            <a:r>
              <a:rPr lang="en-US" dirty="0" smtClean="0"/>
              <a:t>Emma Bostian </a:t>
            </a:r>
            <a:r>
              <a:rPr lang="en-US" spc="150" dirty="0" smtClean="0">
                <a:ln w="11430"/>
                <a:solidFill>
                  <a:srgbClr val="F8F8F8"/>
                </a:solidFill>
                <a:effectLst>
                  <a:outerShdw blurRad="25400" algn="tl" rotWithShape="0">
                    <a:srgbClr val="000000">
                      <a:alpha val="43000"/>
                    </a:srgbClr>
                  </a:outerShdw>
                </a:effectLst>
              </a:rPr>
              <a:t>– </a:t>
            </a:r>
            <a:r>
              <a:rPr lang="en-US" dirty="0" smtClean="0">
                <a:solidFill>
                  <a:srgbClr val="2DA2BF"/>
                </a:solidFill>
              </a:rPr>
              <a:t>Team Lead</a:t>
            </a:r>
          </a:p>
          <a:p>
            <a:r>
              <a:rPr lang="en-US" dirty="0" smtClean="0"/>
              <a:t>Kevin Conner – </a:t>
            </a:r>
            <a:r>
              <a:rPr lang="en-US" dirty="0" smtClean="0">
                <a:solidFill>
                  <a:srgbClr val="2DA2BF"/>
                </a:solidFill>
              </a:rPr>
              <a:t>Web Master</a:t>
            </a:r>
          </a:p>
          <a:p>
            <a:r>
              <a:rPr lang="en-US" dirty="0" smtClean="0"/>
              <a:t>Dave Hall – </a:t>
            </a:r>
            <a:r>
              <a:rPr lang="en-US" dirty="0" smtClean="0">
                <a:solidFill>
                  <a:srgbClr val="2DA2BF"/>
                </a:solidFill>
              </a:rPr>
              <a:t>Database Administrator</a:t>
            </a:r>
            <a:endParaRPr lang="en-US" spc="150" dirty="0" smtClean="0">
              <a:ln w="11430"/>
              <a:solidFill>
                <a:srgbClr val="2DA2BF"/>
              </a:solidFill>
              <a:effectLst>
                <a:outerShdw blurRad="25400" algn="tl" rotWithShape="0">
                  <a:srgbClr val="000000">
                    <a:alpha val="43000"/>
                  </a:srgbClr>
                </a:outerShdw>
              </a:effectLst>
            </a:endParaRPr>
          </a:p>
          <a:p>
            <a:r>
              <a:rPr lang="en-US" dirty="0" smtClean="0"/>
              <a:t>Sara </a:t>
            </a:r>
            <a:r>
              <a:rPr lang="en-US" dirty="0" err="1" smtClean="0"/>
              <a:t>Pinti</a:t>
            </a:r>
            <a:r>
              <a:rPr lang="en-US" dirty="0" smtClean="0"/>
              <a:t> – </a:t>
            </a:r>
            <a:r>
              <a:rPr lang="en-US" dirty="0" smtClean="0">
                <a:solidFill>
                  <a:srgbClr val="2DA2BF"/>
                </a:solidFill>
              </a:rPr>
              <a:t>System Administrator</a:t>
            </a:r>
          </a:p>
          <a:p>
            <a:r>
              <a:rPr lang="en-US" dirty="0" smtClean="0"/>
              <a:t>Justin Rose – </a:t>
            </a:r>
            <a:r>
              <a:rPr lang="en-US" dirty="0" smtClean="0">
                <a:solidFill>
                  <a:srgbClr val="2DA2BF"/>
                </a:solidFill>
              </a:rPr>
              <a:t>Software Engineer</a:t>
            </a:r>
            <a:endParaRPr lang="en-US" spc="150" dirty="0" smtClean="0">
              <a:ln w="11430"/>
              <a:solidFill>
                <a:srgbClr val="2DA2BF"/>
              </a:solidFill>
              <a:effectLst>
                <a:outerShdw blurRad="25400" algn="tl" rotWithShape="0">
                  <a:srgbClr val="000000">
                    <a:alpha val="43000"/>
                  </a:srgbClr>
                </a:outerShdw>
              </a:effectLst>
            </a:endParaRPr>
          </a:p>
        </p:txBody>
      </p:sp>
      <p:pic>
        <p:nvPicPr>
          <p:cNvPr id="4" name="Picture 3" descr="C:\Users\SoftEngAdmin\Pictures\NovaTransparent.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86600" y="-76200"/>
            <a:ext cx="2362200" cy="149798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27899930"/>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a:t>
            </a:r>
            <a:endParaRPr lang="en-US" dirty="0"/>
          </a:p>
        </p:txBody>
      </p:sp>
      <p:sp>
        <p:nvSpPr>
          <p:cNvPr id="4" name="Rounded Rectangle 3"/>
          <p:cNvSpPr/>
          <p:nvPr/>
        </p:nvSpPr>
        <p:spPr>
          <a:xfrm>
            <a:off x="609600" y="1447800"/>
            <a:ext cx="7924800" cy="6096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t>Introduction</a:t>
            </a:r>
            <a:endParaRPr lang="en-US" dirty="0"/>
          </a:p>
        </p:txBody>
      </p:sp>
      <p:sp>
        <p:nvSpPr>
          <p:cNvPr id="5" name="Rounded Rectangle 4"/>
          <p:cNvSpPr/>
          <p:nvPr/>
        </p:nvSpPr>
        <p:spPr>
          <a:xfrm>
            <a:off x="609600" y="2078182"/>
            <a:ext cx="7924800" cy="6096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3200" dirty="0" smtClean="0"/>
              <a:t>Problem Definition</a:t>
            </a:r>
            <a:endParaRPr lang="en-US" sz="2000" dirty="0"/>
          </a:p>
        </p:txBody>
      </p:sp>
      <p:sp>
        <p:nvSpPr>
          <p:cNvPr id="7" name="Rounded Rectangle 6"/>
          <p:cNvSpPr/>
          <p:nvPr/>
        </p:nvSpPr>
        <p:spPr>
          <a:xfrm>
            <a:off x="609600" y="2692400"/>
            <a:ext cx="7924800" cy="6096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3200" dirty="0" smtClean="0"/>
              <a:t>System Justification</a:t>
            </a:r>
            <a:endParaRPr lang="en-US" sz="2000" dirty="0"/>
          </a:p>
        </p:txBody>
      </p:sp>
      <p:sp>
        <p:nvSpPr>
          <p:cNvPr id="8" name="Rounded Rectangle 7"/>
          <p:cNvSpPr/>
          <p:nvPr/>
        </p:nvSpPr>
        <p:spPr>
          <a:xfrm>
            <a:off x="609600" y="3325091"/>
            <a:ext cx="7924800" cy="6096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t>System Goals</a:t>
            </a:r>
            <a:endParaRPr lang="en-US" sz="2000" dirty="0"/>
          </a:p>
        </p:txBody>
      </p:sp>
      <p:sp>
        <p:nvSpPr>
          <p:cNvPr id="9" name="Rounded Rectangle 8"/>
          <p:cNvSpPr/>
          <p:nvPr/>
        </p:nvSpPr>
        <p:spPr>
          <a:xfrm>
            <a:off x="609600" y="3939309"/>
            <a:ext cx="7924800" cy="6096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t>System Constraints</a:t>
            </a:r>
            <a:endParaRPr lang="en-US" sz="2000" dirty="0"/>
          </a:p>
        </p:txBody>
      </p:sp>
      <p:sp>
        <p:nvSpPr>
          <p:cNvPr id="10" name="Rounded Rectangle 9"/>
          <p:cNvSpPr/>
          <p:nvPr/>
        </p:nvSpPr>
        <p:spPr>
          <a:xfrm>
            <a:off x="637309" y="4560454"/>
            <a:ext cx="7924800" cy="6096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t>Resources</a:t>
            </a:r>
            <a:endParaRPr lang="en-US" sz="2000" dirty="0"/>
          </a:p>
        </p:txBody>
      </p:sp>
      <p:sp>
        <p:nvSpPr>
          <p:cNvPr id="11" name="Rounded Rectangle 10"/>
          <p:cNvSpPr/>
          <p:nvPr/>
        </p:nvSpPr>
        <p:spPr>
          <a:xfrm>
            <a:off x="609600" y="5170054"/>
            <a:ext cx="7924800" cy="6096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t>Development Model</a:t>
            </a:r>
            <a:endParaRPr lang="en-US" sz="2000" dirty="0"/>
          </a:p>
        </p:txBody>
      </p:sp>
      <p:sp>
        <p:nvSpPr>
          <p:cNvPr id="12" name="Rounded Rectangle 11"/>
          <p:cNvSpPr/>
          <p:nvPr/>
        </p:nvSpPr>
        <p:spPr>
          <a:xfrm>
            <a:off x="609600" y="5779654"/>
            <a:ext cx="7924800" cy="6096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t>Timeline</a:t>
            </a:r>
            <a:endParaRPr lang="en-US" dirty="0"/>
          </a:p>
        </p:txBody>
      </p:sp>
      <p:pic>
        <p:nvPicPr>
          <p:cNvPr id="13" name="Picture 3" descr="C:\Users\SoftEngAdmin\Pictures\NovaTransparent.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86600" y="-76200"/>
            <a:ext cx="2362200" cy="149798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00656421"/>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Problem Definition</a:t>
            </a:r>
            <a:endParaRPr lang="en-US" dirty="0"/>
          </a:p>
        </p:txBody>
      </p:sp>
      <p:sp>
        <p:nvSpPr>
          <p:cNvPr id="3" name="Content Placeholder 2"/>
          <p:cNvSpPr>
            <a:spLocks noGrp="1"/>
          </p:cNvSpPr>
          <p:nvPr>
            <p:ph idx="1"/>
          </p:nvPr>
        </p:nvSpPr>
        <p:spPr>
          <a:xfrm>
            <a:off x="381000" y="1447800"/>
            <a:ext cx="8229600" cy="4572000"/>
          </a:xfrm>
        </p:spPr>
        <p:txBody>
          <a:bodyPr/>
          <a:lstStyle/>
          <a:p>
            <a:r>
              <a:rPr lang="en-US" dirty="0" smtClean="0"/>
              <a:t>Client: Dr. Erik Eddy</a:t>
            </a:r>
          </a:p>
          <a:p>
            <a:r>
              <a:rPr lang="en-US" dirty="0" smtClean="0"/>
              <a:t>Team Evaluation: Application on the </a:t>
            </a:r>
            <a:r>
              <a:rPr lang="en-US" dirty="0" smtClean="0">
                <a:solidFill>
                  <a:srgbClr val="2DA2BF"/>
                </a:solidFill>
              </a:rPr>
              <a:t>TEAMS 101</a:t>
            </a:r>
            <a:r>
              <a:rPr lang="en-US" dirty="0" smtClean="0"/>
              <a:t> Portal</a:t>
            </a:r>
          </a:p>
          <a:p>
            <a:pPr lvl="1"/>
            <a:r>
              <a:rPr lang="en-US" dirty="0" smtClean="0"/>
              <a:t>Currently no website for teammates to provide group evaluations</a:t>
            </a:r>
          </a:p>
          <a:p>
            <a:pPr lvl="1"/>
            <a:r>
              <a:rPr lang="en-US" dirty="0" smtClean="0"/>
              <a:t>Groups only provide feedback after project has terminated</a:t>
            </a:r>
          </a:p>
          <a:p>
            <a:pPr lvl="1"/>
            <a:endParaRPr lang="en-US" dirty="0"/>
          </a:p>
        </p:txBody>
      </p:sp>
      <p:pic>
        <p:nvPicPr>
          <p:cNvPr id="4" name="Picture 3" descr="C:\Users\SoftEngAdmin\Pictures\NovaTransparent.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86600" y="-76200"/>
            <a:ext cx="2362200" cy="149798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27377400"/>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System Justification</a:t>
            </a:r>
            <a:endParaRPr lang="en-US" dirty="0"/>
          </a:p>
        </p:txBody>
      </p:sp>
      <p:sp>
        <p:nvSpPr>
          <p:cNvPr id="3" name="Content Placeholder 2"/>
          <p:cNvSpPr>
            <a:spLocks noGrp="1"/>
          </p:cNvSpPr>
          <p:nvPr>
            <p:ph idx="1"/>
          </p:nvPr>
        </p:nvSpPr>
        <p:spPr/>
        <p:txBody>
          <a:bodyPr/>
          <a:lstStyle/>
          <a:p>
            <a:r>
              <a:rPr lang="en-US" dirty="0" smtClean="0"/>
              <a:t>Allows teammates to alter work ethic/behavior throughout project</a:t>
            </a:r>
          </a:p>
          <a:p>
            <a:r>
              <a:rPr lang="en-US" dirty="0" smtClean="0"/>
              <a:t>Better teammate evaluation grade</a:t>
            </a:r>
          </a:p>
          <a:p>
            <a:r>
              <a:rPr lang="en-US" dirty="0" smtClean="0"/>
              <a:t>Professor is more aware of team </a:t>
            </a:r>
            <a:r>
              <a:rPr lang="en-US" dirty="0" smtClean="0"/>
              <a:t>dynamic</a:t>
            </a:r>
            <a:endParaRPr lang="en-US" dirty="0" smtClean="0"/>
          </a:p>
          <a:p>
            <a:r>
              <a:rPr lang="en-US" dirty="0" smtClean="0"/>
              <a:t>Easy to access, small time commitment</a:t>
            </a:r>
            <a:endParaRPr lang="en-US" dirty="0"/>
          </a:p>
        </p:txBody>
      </p:sp>
      <p:pic>
        <p:nvPicPr>
          <p:cNvPr id="4" name="Picture 3" descr="C:\Users\SoftEngAdmin\Pictures\NovaTransparent.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86600" y="-76200"/>
            <a:ext cx="2362200" cy="149798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96680947"/>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a:t>
            </a:r>
            <a:endParaRPr lang="en-US" dirty="0"/>
          </a:p>
        </p:txBody>
      </p:sp>
      <p:sp>
        <p:nvSpPr>
          <p:cNvPr id="4" name="Rounded Rectangle 3"/>
          <p:cNvSpPr/>
          <p:nvPr/>
        </p:nvSpPr>
        <p:spPr>
          <a:xfrm>
            <a:off x="609600" y="1447800"/>
            <a:ext cx="7924800" cy="6096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t>Introduction</a:t>
            </a:r>
            <a:endParaRPr lang="en-US" dirty="0"/>
          </a:p>
        </p:txBody>
      </p:sp>
      <p:sp>
        <p:nvSpPr>
          <p:cNvPr id="5" name="Rounded Rectangle 4"/>
          <p:cNvSpPr/>
          <p:nvPr/>
        </p:nvSpPr>
        <p:spPr>
          <a:xfrm>
            <a:off x="609600" y="2078182"/>
            <a:ext cx="7924800" cy="6096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t>Problem Definition</a:t>
            </a:r>
            <a:endParaRPr lang="en-US" sz="2000" dirty="0"/>
          </a:p>
        </p:txBody>
      </p:sp>
      <p:sp>
        <p:nvSpPr>
          <p:cNvPr id="7" name="Rounded Rectangle 6"/>
          <p:cNvSpPr/>
          <p:nvPr/>
        </p:nvSpPr>
        <p:spPr>
          <a:xfrm>
            <a:off x="609600" y="2692400"/>
            <a:ext cx="7924800" cy="6096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t>System Justification</a:t>
            </a:r>
            <a:endParaRPr lang="en-US" sz="2000" dirty="0"/>
          </a:p>
        </p:txBody>
      </p:sp>
      <p:sp>
        <p:nvSpPr>
          <p:cNvPr id="8" name="Rounded Rectangle 7"/>
          <p:cNvSpPr/>
          <p:nvPr/>
        </p:nvSpPr>
        <p:spPr>
          <a:xfrm>
            <a:off x="609600" y="3325091"/>
            <a:ext cx="7924800" cy="6096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3200" dirty="0" smtClean="0"/>
              <a:t>System Goals</a:t>
            </a:r>
            <a:endParaRPr lang="en-US" sz="2000" dirty="0"/>
          </a:p>
        </p:txBody>
      </p:sp>
      <p:sp>
        <p:nvSpPr>
          <p:cNvPr id="9" name="Rounded Rectangle 8"/>
          <p:cNvSpPr/>
          <p:nvPr/>
        </p:nvSpPr>
        <p:spPr>
          <a:xfrm>
            <a:off x="609600" y="3939309"/>
            <a:ext cx="7924800" cy="6096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t>System Constraints</a:t>
            </a:r>
            <a:endParaRPr lang="en-US" sz="2000" dirty="0"/>
          </a:p>
        </p:txBody>
      </p:sp>
      <p:sp>
        <p:nvSpPr>
          <p:cNvPr id="10" name="Rounded Rectangle 9"/>
          <p:cNvSpPr/>
          <p:nvPr/>
        </p:nvSpPr>
        <p:spPr>
          <a:xfrm>
            <a:off x="637309" y="4560454"/>
            <a:ext cx="7924800" cy="6096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t>Resources</a:t>
            </a:r>
            <a:endParaRPr lang="en-US" sz="2000" dirty="0"/>
          </a:p>
        </p:txBody>
      </p:sp>
      <p:sp>
        <p:nvSpPr>
          <p:cNvPr id="11" name="Rounded Rectangle 10"/>
          <p:cNvSpPr/>
          <p:nvPr/>
        </p:nvSpPr>
        <p:spPr>
          <a:xfrm>
            <a:off x="609600" y="5170054"/>
            <a:ext cx="7924800" cy="6096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t>Development Model</a:t>
            </a:r>
            <a:endParaRPr lang="en-US" sz="2000" dirty="0"/>
          </a:p>
        </p:txBody>
      </p:sp>
      <p:sp>
        <p:nvSpPr>
          <p:cNvPr id="12" name="Rounded Rectangle 11"/>
          <p:cNvSpPr/>
          <p:nvPr/>
        </p:nvSpPr>
        <p:spPr>
          <a:xfrm>
            <a:off x="609600" y="5779654"/>
            <a:ext cx="7924800" cy="6096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t>Timeline</a:t>
            </a:r>
            <a:endParaRPr lang="en-US" dirty="0"/>
          </a:p>
        </p:txBody>
      </p:sp>
      <p:pic>
        <p:nvPicPr>
          <p:cNvPr id="13" name="Picture 3" descr="C:\Users\SoftEngAdmin\Pictures\NovaTransparent.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86600" y="-76200"/>
            <a:ext cx="2362200" cy="149798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05829416"/>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System Goals</a:t>
            </a:r>
            <a:endParaRPr lang="en-US" dirty="0"/>
          </a:p>
        </p:txBody>
      </p:sp>
      <p:sp>
        <p:nvSpPr>
          <p:cNvPr id="3" name="Content Placeholder 2"/>
          <p:cNvSpPr>
            <a:spLocks noGrp="1"/>
          </p:cNvSpPr>
          <p:nvPr>
            <p:ph idx="1"/>
          </p:nvPr>
        </p:nvSpPr>
        <p:spPr/>
        <p:txBody>
          <a:bodyPr/>
          <a:lstStyle/>
          <a:p>
            <a:r>
              <a:rPr lang="en-US" dirty="0" smtClean="0"/>
              <a:t>Web based software</a:t>
            </a:r>
          </a:p>
          <a:p>
            <a:r>
              <a:rPr lang="en-US" dirty="0" smtClean="0"/>
              <a:t>Easy student login</a:t>
            </a:r>
          </a:p>
          <a:p>
            <a:r>
              <a:rPr lang="en-US" dirty="0" smtClean="0"/>
              <a:t>Dual-view administrator account</a:t>
            </a:r>
          </a:p>
          <a:p>
            <a:r>
              <a:rPr lang="en-US" dirty="0" smtClean="0"/>
              <a:t>Work in tandem with Siena email</a:t>
            </a:r>
          </a:p>
          <a:p>
            <a:r>
              <a:rPr lang="en-US" dirty="0" smtClean="0"/>
              <a:t>Update Blackboard</a:t>
            </a:r>
            <a:endParaRPr lang="en-US" dirty="0"/>
          </a:p>
        </p:txBody>
      </p:sp>
      <p:pic>
        <p:nvPicPr>
          <p:cNvPr id="4" name="Picture 3" descr="C:\Users\SoftEngAdmin\Pictures\NovaTransparent.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86600" y="-76200"/>
            <a:ext cx="2362200" cy="149798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73624258"/>
      </p:ext>
    </p:extLst>
  </p:cSld>
  <p:clrMapOvr>
    <a:masterClrMapping/>
  </p:clrMapOvr>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erv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Ver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Verve">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Verve</Template>
  <TotalTime>123</TotalTime>
  <Words>1034</Words>
  <Application>Microsoft Macintosh PowerPoint</Application>
  <PresentationFormat>On-screen Show (4:3)</PresentationFormat>
  <Paragraphs>135</Paragraphs>
  <Slides>19</Slides>
  <Notes>8</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Verve</vt:lpstr>
      <vt:lpstr>NOVA Tech</vt:lpstr>
      <vt:lpstr>Welcome</vt:lpstr>
      <vt:lpstr>Agenda</vt:lpstr>
      <vt:lpstr>Introduction</vt:lpstr>
      <vt:lpstr>Agenda</vt:lpstr>
      <vt:lpstr>Problem Definition</vt:lpstr>
      <vt:lpstr>System Justification</vt:lpstr>
      <vt:lpstr>Agenda</vt:lpstr>
      <vt:lpstr>System Goals</vt:lpstr>
      <vt:lpstr>Agenda</vt:lpstr>
      <vt:lpstr>System Constraints</vt:lpstr>
      <vt:lpstr>Agenda</vt:lpstr>
      <vt:lpstr>Resources</vt:lpstr>
      <vt:lpstr>Agenda</vt:lpstr>
      <vt:lpstr>Agile Methodology</vt:lpstr>
      <vt:lpstr>Agenda</vt:lpstr>
      <vt:lpstr>Timeline: Fall Semester</vt:lpstr>
      <vt:lpstr>Timeline: Fall Semester</vt:lpstr>
      <vt:lpstr>Conclusion</vt:lpstr>
    </vt:vector>
  </TitlesOfParts>
  <Company>Siena College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NOVA</dc:title>
  <dc:creator>SoftEngAdmin</dc:creator>
  <cp:lastModifiedBy>Emma Bostian</cp:lastModifiedBy>
  <cp:revision>14</cp:revision>
  <dcterms:created xsi:type="dcterms:W3CDTF">2014-09-13T15:31:58Z</dcterms:created>
  <dcterms:modified xsi:type="dcterms:W3CDTF">2014-09-23T01:14:43Z</dcterms:modified>
</cp:coreProperties>
</file>